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7" r:id="rId6"/>
    <p:sldId id="258" r:id="rId7"/>
    <p:sldId id="259" r:id="rId8"/>
    <p:sldId id="261" r:id="rId9"/>
    <p:sldId id="262" r:id="rId10"/>
    <p:sldId id="268" r:id="rId11"/>
    <p:sldId id="263" r:id="rId12"/>
    <p:sldId id="270" r:id="rId13"/>
    <p:sldId id="271" r:id="rId14"/>
    <p:sldId id="264" r:id="rId15"/>
    <p:sldId id="265" r:id="rId16"/>
    <p:sldId id="266" r:id="rId17"/>
    <p:sldId id="267"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55EA9"/>
    <a:srgbClr val="512507"/>
    <a:srgbClr val="0DB321"/>
    <a:srgbClr val="F4F9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439DC1-088A-475B-9C3A-9DFA115E2FBF}" v="33" dt="2022-03-21T15:29:24.7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81769" autoAdjust="0"/>
  </p:normalViewPr>
  <p:slideViewPr>
    <p:cSldViewPr snapToGrid="0">
      <p:cViewPr varScale="1">
        <p:scale>
          <a:sx n="103" d="100"/>
          <a:sy n="103" d="100"/>
        </p:scale>
        <p:origin x="199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ssam Yaqoub" userId="23b2b0bd-79b4-4818-9e21-271f08db1fc3" providerId="ADAL" clId="{48439DC1-088A-475B-9C3A-9DFA115E2FBF}"/>
    <pc:docChg chg="custSel addSld delSld modSld sldOrd">
      <pc:chgData name="Hossam Yaqoub" userId="23b2b0bd-79b4-4818-9e21-271f08db1fc3" providerId="ADAL" clId="{48439DC1-088A-475B-9C3A-9DFA115E2FBF}" dt="2022-03-21T15:43:29.883" v="1319" actId="20577"/>
      <pc:docMkLst>
        <pc:docMk/>
      </pc:docMkLst>
      <pc:sldChg chg="modNotesTx">
        <pc:chgData name="Hossam Yaqoub" userId="23b2b0bd-79b4-4818-9e21-271f08db1fc3" providerId="ADAL" clId="{48439DC1-088A-475B-9C3A-9DFA115E2FBF}" dt="2022-03-21T15:11:54.057" v="795" actId="20577"/>
        <pc:sldMkLst>
          <pc:docMk/>
          <pc:sldMk cId="1014517903" sldId="257"/>
        </pc:sldMkLst>
      </pc:sldChg>
      <pc:sldChg chg="modSp mod modNotesTx">
        <pc:chgData name="Hossam Yaqoub" userId="23b2b0bd-79b4-4818-9e21-271f08db1fc3" providerId="ADAL" clId="{48439DC1-088A-475B-9C3A-9DFA115E2FBF}" dt="2022-03-21T15:14:26.720" v="893" actId="33524"/>
        <pc:sldMkLst>
          <pc:docMk/>
          <pc:sldMk cId="983027106" sldId="258"/>
        </pc:sldMkLst>
        <pc:spChg chg="mod">
          <ac:chgData name="Hossam Yaqoub" userId="23b2b0bd-79b4-4818-9e21-271f08db1fc3" providerId="ADAL" clId="{48439DC1-088A-475B-9C3A-9DFA115E2FBF}" dt="2022-03-21T15:02:18.982" v="647" actId="207"/>
          <ac:spMkLst>
            <pc:docMk/>
            <pc:sldMk cId="983027106" sldId="258"/>
            <ac:spMk id="7" creationId="{900946C3-10C0-4D34-9674-9B49B39C9BE5}"/>
          </ac:spMkLst>
        </pc:spChg>
      </pc:sldChg>
      <pc:sldChg chg="del">
        <pc:chgData name="Hossam Yaqoub" userId="23b2b0bd-79b4-4818-9e21-271f08db1fc3" providerId="ADAL" clId="{48439DC1-088A-475B-9C3A-9DFA115E2FBF}" dt="2022-03-21T15:31:45.019" v="1275" actId="47"/>
        <pc:sldMkLst>
          <pc:docMk/>
          <pc:sldMk cId="151918621" sldId="260"/>
        </pc:sldMkLst>
      </pc:sldChg>
      <pc:sldChg chg="modSp mod modNotesTx">
        <pc:chgData name="Hossam Yaqoub" userId="23b2b0bd-79b4-4818-9e21-271f08db1fc3" providerId="ADAL" clId="{48439DC1-088A-475B-9C3A-9DFA115E2FBF}" dt="2022-03-21T15:18:01.820" v="979" actId="20577"/>
        <pc:sldMkLst>
          <pc:docMk/>
          <pc:sldMk cId="4264562022" sldId="261"/>
        </pc:sldMkLst>
        <pc:spChg chg="mod">
          <ac:chgData name="Hossam Yaqoub" userId="23b2b0bd-79b4-4818-9e21-271f08db1fc3" providerId="ADAL" clId="{48439DC1-088A-475B-9C3A-9DFA115E2FBF}" dt="2022-03-21T15:01:58.611" v="646" actId="6549"/>
          <ac:spMkLst>
            <pc:docMk/>
            <pc:sldMk cId="4264562022" sldId="261"/>
            <ac:spMk id="7" creationId="{900946C3-10C0-4D34-9674-9B49B39C9BE5}"/>
          </ac:spMkLst>
        </pc:spChg>
      </pc:sldChg>
      <pc:sldChg chg="modSp mod modNotesTx">
        <pc:chgData name="Hossam Yaqoub" userId="23b2b0bd-79b4-4818-9e21-271f08db1fc3" providerId="ADAL" clId="{48439DC1-088A-475B-9C3A-9DFA115E2FBF}" dt="2022-03-21T15:43:29.883" v="1319" actId="20577"/>
        <pc:sldMkLst>
          <pc:docMk/>
          <pc:sldMk cId="3349032995" sldId="262"/>
        </pc:sldMkLst>
        <pc:spChg chg="mod">
          <ac:chgData name="Hossam Yaqoub" userId="23b2b0bd-79b4-4818-9e21-271f08db1fc3" providerId="ADAL" clId="{48439DC1-088A-475B-9C3A-9DFA115E2FBF}" dt="2022-03-21T15:02:51.086" v="653" actId="20577"/>
          <ac:spMkLst>
            <pc:docMk/>
            <pc:sldMk cId="3349032995" sldId="262"/>
            <ac:spMk id="7" creationId="{900946C3-10C0-4D34-9674-9B49B39C9BE5}"/>
          </ac:spMkLst>
        </pc:spChg>
      </pc:sldChg>
      <pc:sldChg chg="modSp mod modNotesTx">
        <pc:chgData name="Hossam Yaqoub" userId="23b2b0bd-79b4-4818-9e21-271f08db1fc3" providerId="ADAL" clId="{48439DC1-088A-475B-9C3A-9DFA115E2FBF}" dt="2022-03-21T15:20:55.161" v="1071" actId="20577"/>
        <pc:sldMkLst>
          <pc:docMk/>
          <pc:sldMk cId="814836274" sldId="263"/>
        </pc:sldMkLst>
        <pc:spChg chg="mod">
          <ac:chgData name="Hossam Yaqoub" userId="23b2b0bd-79b4-4818-9e21-271f08db1fc3" providerId="ADAL" clId="{48439DC1-088A-475B-9C3A-9DFA115E2FBF}" dt="2022-03-21T15:07:29.855" v="748" actId="20577"/>
          <ac:spMkLst>
            <pc:docMk/>
            <pc:sldMk cId="814836274" sldId="263"/>
            <ac:spMk id="7" creationId="{900946C3-10C0-4D34-9674-9B49B39C9BE5}"/>
          </ac:spMkLst>
        </pc:spChg>
      </pc:sldChg>
      <pc:sldChg chg="modSp mod">
        <pc:chgData name="Hossam Yaqoub" userId="23b2b0bd-79b4-4818-9e21-271f08db1fc3" providerId="ADAL" clId="{48439DC1-088A-475B-9C3A-9DFA115E2FBF}" dt="2022-03-21T15:27:04.770" v="1092" actId="20577"/>
        <pc:sldMkLst>
          <pc:docMk/>
          <pc:sldMk cId="3586377966" sldId="264"/>
        </pc:sldMkLst>
        <pc:spChg chg="mod">
          <ac:chgData name="Hossam Yaqoub" userId="23b2b0bd-79b4-4818-9e21-271f08db1fc3" providerId="ADAL" clId="{48439DC1-088A-475B-9C3A-9DFA115E2FBF}" dt="2022-03-21T15:27:04.770" v="1092" actId="20577"/>
          <ac:spMkLst>
            <pc:docMk/>
            <pc:sldMk cId="3586377966" sldId="264"/>
            <ac:spMk id="7" creationId="{900946C3-10C0-4D34-9674-9B49B39C9BE5}"/>
          </ac:spMkLst>
        </pc:spChg>
      </pc:sldChg>
      <pc:sldChg chg="modSp mod modNotesTx">
        <pc:chgData name="Hossam Yaqoub" userId="23b2b0bd-79b4-4818-9e21-271f08db1fc3" providerId="ADAL" clId="{48439DC1-088A-475B-9C3A-9DFA115E2FBF}" dt="2022-03-21T15:30:11.683" v="1232" actId="20577"/>
        <pc:sldMkLst>
          <pc:docMk/>
          <pc:sldMk cId="1810283540" sldId="265"/>
        </pc:sldMkLst>
        <pc:spChg chg="mod">
          <ac:chgData name="Hossam Yaqoub" userId="23b2b0bd-79b4-4818-9e21-271f08db1fc3" providerId="ADAL" clId="{48439DC1-088A-475B-9C3A-9DFA115E2FBF}" dt="2022-03-21T15:30:11.683" v="1232" actId="20577"/>
          <ac:spMkLst>
            <pc:docMk/>
            <pc:sldMk cId="1810283540" sldId="265"/>
            <ac:spMk id="7" creationId="{900946C3-10C0-4D34-9674-9B49B39C9BE5}"/>
          </ac:spMkLst>
        </pc:spChg>
      </pc:sldChg>
      <pc:sldChg chg="modSp mod modNotesTx">
        <pc:chgData name="Hossam Yaqoub" userId="23b2b0bd-79b4-4818-9e21-271f08db1fc3" providerId="ADAL" clId="{48439DC1-088A-475B-9C3A-9DFA115E2FBF}" dt="2022-03-21T15:31:04.595" v="1260" actId="6549"/>
        <pc:sldMkLst>
          <pc:docMk/>
          <pc:sldMk cId="767545556" sldId="266"/>
        </pc:sldMkLst>
        <pc:spChg chg="mod">
          <ac:chgData name="Hossam Yaqoub" userId="23b2b0bd-79b4-4818-9e21-271f08db1fc3" providerId="ADAL" clId="{48439DC1-088A-475B-9C3A-9DFA115E2FBF}" dt="2022-03-21T15:30:52.690" v="1259" actId="313"/>
          <ac:spMkLst>
            <pc:docMk/>
            <pc:sldMk cId="767545556" sldId="266"/>
            <ac:spMk id="4" creationId="{AA6883A5-EFD8-43CA-B6CF-501E3653830E}"/>
          </ac:spMkLst>
        </pc:spChg>
      </pc:sldChg>
      <pc:sldChg chg="modSp mod">
        <pc:chgData name="Hossam Yaqoub" userId="23b2b0bd-79b4-4818-9e21-271f08db1fc3" providerId="ADAL" clId="{48439DC1-088A-475B-9C3A-9DFA115E2FBF}" dt="2022-03-21T15:31:34.545" v="1274" actId="20577"/>
        <pc:sldMkLst>
          <pc:docMk/>
          <pc:sldMk cId="1367697149" sldId="267"/>
        </pc:sldMkLst>
        <pc:spChg chg="mod">
          <ac:chgData name="Hossam Yaqoub" userId="23b2b0bd-79b4-4818-9e21-271f08db1fc3" providerId="ADAL" clId="{48439DC1-088A-475B-9C3A-9DFA115E2FBF}" dt="2022-03-21T15:31:27.994" v="1268" actId="20577"/>
          <ac:spMkLst>
            <pc:docMk/>
            <pc:sldMk cId="1367697149" sldId="267"/>
            <ac:spMk id="4" creationId="{AA6883A5-EFD8-43CA-B6CF-501E3653830E}"/>
          </ac:spMkLst>
        </pc:spChg>
        <pc:spChg chg="mod">
          <ac:chgData name="Hossam Yaqoub" userId="23b2b0bd-79b4-4818-9e21-271f08db1fc3" providerId="ADAL" clId="{48439DC1-088A-475B-9C3A-9DFA115E2FBF}" dt="2022-03-21T15:31:34.545" v="1274" actId="20577"/>
          <ac:spMkLst>
            <pc:docMk/>
            <pc:sldMk cId="1367697149" sldId="267"/>
            <ac:spMk id="5" creationId="{E028649B-B9E3-4003-B36F-758F3A37F30E}"/>
          </ac:spMkLst>
        </pc:spChg>
      </pc:sldChg>
      <pc:sldChg chg="modSp mod ord modNotesTx">
        <pc:chgData name="Hossam Yaqoub" userId="23b2b0bd-79b4-4818-9e21-271f08db1fc3" providerId="ADAL" clId="{48439DC1-088A-475B-9C3A-9DFA115E2FBF}" dt="2022-03-21T15:20:04.763" v="1051" actId="20577"/>
        <pc:sldMkLst>
          <pc:docMk/>
          <pc:sldMk cId="2267395328" sldId="268"/>
        </pc:sldMkLst>
        <pc:spChg chg="mod">
          <ac:chgData name="Hossam Yaqoub" userId="23b2b0bd-79b4-4818-9e21-271f08db1fc3" providerId="ADAL" clId="{48439DC1-088A-475B-9C3A-9DFA115E2FBF}" dt="2022-03-21T15:03:16.341" v="654" actId="13822"/>
          <ac:spMkLst>
            <pc:docMk/>
            <pc:sldMk cId="2267395328" sldId="268"/>
            <ac:spMk id="12" creationId="{9348B490-6B5F-44B9-A4B1-95B8D66FAA18}"/>
          </ac:spMkLst>
        </pc:spChg>
        <pc:spChg chg="mod">
          <ac:chgData name="Hossam Yaqoub" userId="23b2b0bd-79b4-4818-9e21-271f08db1fc3" providerId="ADAL" clId="{48439DC1-088A-475B-9C3A-9DFA115E2FBF}" dt="2022-03-21T15:03:29.767" v="655" actId="13822"/>
          <ac:spMkLst>
            <pc:docMk/>
            <pc:sldMk cId="2267395328" sldId="268"/>
            <ac:spMk id="17" creationId="{C83B1F47-A6C7-4515-B93D-CE2ADD290310}"/>
          </ac:spMkLst>
        </pc:spChg>
        <pc:spChg chg="mod">
          <ac:chgData name="Hossam Yaqoub" userId="23b2b0bd-79b4-4818-9e21-271f08db1fc3" providerId="ADAL" clId="{48439DC1-088A-475B-9C3A-9DFA115E2FBF}" dt="2022-03-21T15:03:42.859" v="656" actId="13822"/>
          <ac:spMkLst>
            <pc:docMk/>
            <pc:sldMk cId="2267395328" sldId="268"/>
            <ac:spMk id="18" creationId="{84E208DC-8FCD-4E1F-A165-E1717B59DB9C}"/>
          </ac:spMkLst>
        </pc:spChg>
        <pc:spChg chg="mod">
          <ac:chgData name="Hossam Yaqoub" userId="23b2b0bd-79b4-4818-9e21-271f08db1fc3" providerId="ADAL" clId="{48439DC1-088A-475B-9C3A-9DFA115E2FBF}" dt="2022-03-21T15:04:19.836" v="672" actId="6549"/>
          <ac:spMkLst>
            <pc:docMk/>
            <pc:sldMk cId="2267395328" sldId="268"/>
            <ac:spMk id="36" creationId="{8D283C31-373D-40FC-8089-B404C533FD2C}"/>
          </ac:spMkLst>
        </pc:spChg>
        <pc:spChg chg="mod">
          <ac:chgData name="Hossam Yaqoub" userId="23b2b0bd-79b4-4818-9e21-271f08db1fc3" providerId="ADAL" clId="{48439DC1-088A-475B-9C3A-9DFA115E2FBF}" dt="2022-03-21T15:04:38.651" v="689" actId="1076"/>
          <ac:spMkLst>
            <pc:docMk/>
            <pc:sldMk cId="2267395328" sldId="268"/>
            <ac:spMk id="37" creationId="{3855E9E5-5BD2-481E-BD24-876E3D254A16}"/>
          </ac:spMkLst>
        </pc:spChg>
        <pc:spChg chg="mod">
          <ac:chgData name="Hossam Yaqoub" userId="23b2b0bd-79b4-4818-9e21-271f08db1fc3" providerId="ADAL" clId="{48439DC1-088A-475B-9C3A-9DFA115E2FBF}" dt="2022-03-21T15:03:42.859" v="656" actId="13822"/>
          <ac:spMkLst>
            <pc:docMk/>
            <pc:sldMk cId="2267395328" sldId="268"/>
            <ac:spMk id="43" creationId="{E98C9E04-3C22-4D8B-82B7-FF16E455B807}"/>
          </ac:spMkLst>
        </pc:spChg>
        <pc:spChg chg="mod">
          <ac:chgData name="Hossam Yaqoub" userId="23b2b0bd-79b4-4818-9e21-271f08db1fc3" providerId="ADAL" clId="{48439DC1-088A-475B-9C3A-9DFA115E2FBF}" dt="2022-03-21T15:03:42.859" v="656" actId="13822"/>
          <ac:spMkLst>
            <pc:docMk/>
            <pc:sldMk cId="2267395328" sldId="268"/>
            <ac:spMk id="44" creationId="{50E931FC-BA82-486D-B93E-48B71EC02D80}"/>
          </ac:spMkLst>
        </pc:spChg>
        <pc:cxnChg chg="mod">
          <ac:chgData name="Hossam Yaqoub" userId="23b2b0bd-79b4-4818-9e21-271f08db1fc3" providerId="ADAL" clId="{48439DC1-088A-475B-9C3A-9DFA115E2FBF}" dt="2022-03-21T15:04:45.435" v="691" actId="14100"/>
          <ac:cxnSpMkLst>
            <pc:docMk/>
            <pc:sldMk cId="2267395328" sldId="268"/>
            <ac:cxnSpMk id="29" creationId="{893B0F95-C06C-484E-978F-414CBFD221EF}"/>
          </ac:cxnSpMkLst>
        </pc:cxnChg>
      </pc:sldChg>
      <pc:sldChg chg="modSp add mod ord">
        <pc:chgData name="Hossam Yaqoub" userId="23b2b0bd-79b4-4818-9e21-271f08db1fc3" providerId="ADAL" clId="{48439DC1-088A-475B-9C3A-9DFA115E2FBF}" dt="2022-03-21T15:33:12.970" v="1307" actId="20577"/>
        <pc:sldMkLst>
          <pc:docMk/>
          <pc:sldMk cId="1924262893" sldId="269"/>
        </pc:sldMkLst>
        <pc:spChg chg="mod">
          <ac:chgData name="Hossam Yaqoub" userId="23b2b0bd-79b4-4818-9e21-271f08db1fc3" providerId="ADAL" clId="{48439DC1-088A-475B-9C3A-9DFA115E2FBF}" dt="2022-03-21T14:44:12.678" v="84" actId="20577"/>
          <ac:spMkLst>
            <pc:docMk/>
            <pc:sldMk cId="1924262893" sldId="269"/>
            <ac:spMk id="2" creationId="{209C9798-9BDA-4948-B213-FBA276F73243}"/>
          </ac:spMkLst>
        </pc:spChg>
        <pc:spChg chg="mod">
          <ac:chgData name="Hossam Yaqoub" userId="23b2b0bd-79b4-4818-9e21-271f08db1fc3" providerId="ADAL" clId="{48439DC1-088A-475B-9C3A-9DFA115E2FBF}" dt="2022-03-21T15:33:12.970" v="1307" actId="20577"/>
          <ac:spMkLst>
            <pc:docMk/>
            <pc:sldMk cId="1924262893" sldId="269"/>
            <ac:spMk id="7" creationId="{900946C3-10C0-4D34-9674-9B49B39C9BE5}"/>
          </ac:spMkLst>
        </pc:spChg>
      </pc:sldChg>
      <pc:sldChg chg="modSp add mod ord modNotesTx">
        <pc:chgData name="Hossam Yaqoub" userId="23b2b0bd-79b4-4818-9e21-271f08db1fc3" providerId="ADAL" clId="{48439DC1-088A-475B-9C3A-9DFA115E2FBF}" dt="2022-03-21T14:58:01.131" v="610" actId="15"/>
        <pc:sldMkLst>
          <pc:docMk/>
          <pc:sldMk cId="369702908" sldId="270"/>
        </pc:sldMkLst>
        <pc:spChg chg="mod">
          <ac:chgData name="Hossam Yaqoub" userId="23b2b0bd-79b4-4818-9e21-271f08db1fc3" providerId="ADAL" clId="{48439DC1-088A-475B-9C3A-9DFA115E2FBF}" dt="2022-03-21T14:53:09.443" v="421" actId="6549"/>
          <ac:spMkLst>
            <pc:docMk/>
            <pc:sldMk cId="369702908" sldId="270"/>
            <ac:spMk id="2" creationId="{209C9798-9BDA-4948-B213-FBA276F73243}"/>
          </ac:spMkLst>
        </pc:spChg>
        <pc:spChg chg="mod">
          <ac:chgData name="Hossam Yaqoub" userId="23b2b0bd-79b4-4818-9e21-271f08db1fc3" providerId="ADAL" clId="{48439DC1-088A-475B-9C3A-9DFA115E2FBF}" dt="2022-03-21T14:58:01.131" v="610" actId="15"/>
          <ac:spMkLst>
            <pc:docMk/>
            <pc:sldMk cId="369702908" sldId="270"/>
            <ac:spMk id="7" creationId="{900946C3-10C0-4D34-9674-9B49B39C9BE5}"/>
          </ac:spMkLst>
        </pc:spChg>
      </pc:sldChg>
      <pc:sldChg chg="modSp add mod ord">
        <pc:chgData name="Hossam Yaqoub" userId="23b2b0bd-79b4-4818-9e21-271f08db1fc3" providerId="ADAL" clId="{48439DC1-088A-475B-9C3A-9DFA115E2FBF}" dt="2022-03-21T15:22:44.802" v="1081" actId="20577"/>
        <pc:sldMkLst>
          <pc:docMk/>
          <pc:sldMk cId="1406090227" sldId="271"/>
        </pc:sldMkLst>
        <pc:spChg chg="mod">
          <ac:chgData name="Hossam Yaqoub" userId="23b2b0bd-79b4-4818-9e21-271f08db1fc3" providerId="ADAL" clId="{48439DC1-088A-475B-9C3A-9DFA115E2FBF}" dt="2022-03-21T14:53:17.129" v="429" actId="20577"/>
          <ac:spMkLst>
            <pc:docMk/>
            <pc:sldMk cId="1406090227" sldId="271"/>
            <ac:spMk id="2" creationId="{209C9798-9BDA-4948-B213-FBA276F73243}"/>
          </ac:spMkLst>
        </pc:spChg>
        <pc:spChg chg="mod">
          <ac:chgData name="Hossam Yaqoub" userId="23b2b0bd-79b4-4818-9e21-271f08db1fc3" providerId="ADAL" clId="{48439DC1-088A-475B-9C3A-9DFA115E2FBF}" dt="2022-03-21T15:22:44.802" v="1081" actId="20577"/>
          <ac:spMkLst>
            <pc:docMk/>
            <pc:sldMk cId="1406090227" sldId="271"/>
            <ac:spMk id="7" creationId="{900946C3-10C0-4D34-9674-9B49B39C9BE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799206-1F04-4761-8654-5A0DE672A2A7}" type="datetimeFigureOut">
              <a:rPr lang="en-US" smtClean="0"/>
              <a:t>1/13/23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A0B528-1E3D-438B-8639-BD1B297A2FC6}" type="slidenum">
              <a:rPr lang="en-US" smtClean="0"/>
              <a:t>‹#›</a:t>
            </a:fld>
            <a:endParaRPr lang="en-US"/>
          </a:p>
        </p:txBody>
      </p:sp>
    </p:spTree>
    <p:extLst>
      <p:ext uri="{BB962C8B-B14F-4D97-AF65-F5344CB8AC3E}">
        <p14:creationId xmlns:p14="http://schemas.microsoft.com/office/powerpoint/2010/main" val="1531464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dirty="0"/>
              <a:t>Project life cycles or stages i.e. construction Stage: executing the requirements of contract documents (CCA construction contract administration) and thus providing the required quality,</a:t>
            </a:r>
          </a:p>
          <a:p>
            <a:endParaRPr lang="en-US" sz="2000" dirty="0"/>
          </a:p>
          <a:p>
            <a:r>
              <a:rPr lang="en-US" sz="2000" dirty="0"/>
              <a:t>QA deviations to the contract documents before and during the execution of the work. It includes submittals, certifications, and other actions to ensure that the proposed products and services meet the contract requirements.</a:t>
            </a:r>
          </a:p>
          <a:p>
            <a:endParaRPr lang="en-US" sz="2000" dirty="0"/>
          </a:p>
          <a:p>
            <a:r>
              <a:rPr lang="en-US" sz="3200" dirty="0"/>
              <a:t>QC Procedures include testing and inspection. Contractual agreements may include the responsibility and authority to find and correct causes of unsatisfactory performance</a:t>
            </a:r>
          </a:p>
          <a:p>
            <a:endParaRPr lang="en-US" sz="3200" dirty="0"/>
          </a:p>
          <a:p>
            <a:endParaRPr lang="en-US" sz="2000" dirty="0"/>
          </a:p>
          <a:p>
            <a:r>
              <a:rPr lang="en-US" sz="2000" dirty="0"/>
              <a:t>Exclusive undivided : </a:t>
            </a:r>
            <a:r>
              <a:rPr lang="en-US" sz="3200" dirty="0"/>
              <a:t>slump test of concrete is QC for the concrete in the mixer verifying the concrete specified requirements, but the same test is also QA for the concrete to be placed in final position</a:t>
            </a:r>
            <a:endParaRPr lang="en-US" sz="2000" dirty="0"/>
          </a:p>
          <a:p>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2</a:t>
            </a:fld>
            <a:endParaRPr lang="en-US"/>
          </a:p>
        </p:txBody>
      </p:sp>
    </p:spTree>
    <p:extLst>
      <p:ext uri="{BB962C8B-B14F-4D97-AF65-F5344CB8AC3E}">
        <p14:creationId xmlns:p14="http://schemas.microsoft.com/office/powerpoint/2010/main" val="2095726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11</a:t>
            </a:fld>
            <a:endParaRPr lang="en-US"/>
          </a:p>
        </p:txBody>
      </p:sp>
    </p:spTree>
    <p:extLst>
      <p:ext uri="{BB962C8B-B14F-4D97-AF65-F5344CB8AC3E}">
        <p14:creationId xmlns:p14="http://schemas.microsoft.com/office/powerpoint/2010/main" val="16640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70000"/>
              </a:lnSpc>
              <a:spcAft>
                <a:spcPts val="800"/>
              </a:spcAft>
              <a:buSzPts val="1000"/>
              <a:buFont typeface="Wingdings" panose="05000000000000000000" pitchFamily="2" charset="2"/>
              <a:buChar char="q"/>
              <a:tabLst>
                <a:tab pos="457200" algn="l"/>
              </a:tabLst>
            </a:pPr>
            <a:r>
              <a:rPr lang="en-CA" sz="6000" dirty="0"/>
              <a:t>service requirement document, performance description, specifications, drawings, bill of material, CAD data</a:t>
            </a:r>
          </a:p>
          <a:p>
            <a:pPr>
              <a:lnSpc>
                <a:spcPct val="70000"/>
              </a:lnSpc>
              <a:spcAft>
                <a:spcPts val="800"/>
              </a:spcAft>
              <a:buSzPts val="1000"/>
              <a:buFont typeface="Wingdings" panose="05000000000000000000" pitchFamily="2" charset="2"/>
              <a:buChar char="q"/>
              <a:tabLst>
                <a:tab pos="457200" algn="l"/>
              </a:tabLst>
            </a:pPr>
            <a:endParaRPr lang="en-CA" sz="6000" dirty="0"/>
          </a:p>
          <a:p>
            <a:pPr>
              <a:lnSpc>
                <a:spcPct val="70000"/>
              </a:lnSpc>
              <a:spcAft>
                <a:spcPts val="800"/>
              </a:spcAft>
              <a:buSzPts val="1000"/>
              <a:buFont typeface="Wingdings" panose="05000000000000000000" pitchFamily="2" charset="2"/>
              <a:buChar char="q"/>
              <a:tabLst>
                <a:tab pos="457200" algn="l"/>
              </a:tabLst>
            </a:pPr>
            <a:r>
              <a:rPr lang="en-CA" sz="6000" dirty="0"/>
              <a:t>I asked three weeks back about the complains from the house occupant </a:t>
            </a:r>
            <a:endParaRPr lang="en-US" sz="6000" dirty="0"/>
          </a:p>
        </p:txBody>
      </p:sp>
      <p:sp>
        <p:nvSpPr>
          <p:cNvPr id="4" name="Slide Number Placeholder 3"/>
          <p:cNvSpPr>
            <a:spLocks noGrp="1"/>
          </p:cNvSpPr>
          <p:nvPr>
            <p:ph type="sldNum" sz="quarter" idx="5"/>
          </p:nvPr>
        </p:nvSpPr>
        <p:spPr/>
        <p:txBody>
          <a:bodyPr/>
          <a:lstStyle/>
          <a:p>
            <a:fld id="{33A0B528-1E3D-438B-8639-BD1B297A2FC6}" type="slidenum">
              <a:rPr lang="en-US" smtClean="0"/>
              <a:t>12</a:t>
            </a:fld>
            <a:endParaRPr lang="en-US"/>
          </a:p>
        </p:txBody>
      </p:sp>
    </p:spTree>
    <p:extLst>
      <p:ext uri="{BB962C8B-B14F-4D97-AF65-F5344CB8AC3E}">
        <p14:creationId xmlns:p14="http://schemas.microsoft.com/office/powerpoint/2010/main" val="3393105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QC consists of procedures used to determine whether completed items meet the required quality</a:t>
            </a:r>
          </a:p>
        </p:txBody>
      </p:sp>
      <p:sp>
        <p:nvSpPr>
          <p:cNvPr id="4" name="Slide Number Placeholder 3"/>
          <p:cNvSpPr>
            <a:spLocks noGrp="1"/>
          </p:cNvSpPr>
          <p:nvPr>
            <p:ph type="sldNum" sz="quarter" idx="5"/>
          </p:nvPr>
        </p:nvSpPr>
        <p:spPr/>
        <p:txBody>
          <a:bodyPr/>
          <a:lstStyle/>
          <a:p>
            <a:fld id="{33A0B528-1E3D-438B-8639-BD1B297A2FC6}" type="slidenum">
              <a:rPr lang="en-US" smtClean="0"/>
              <a:t>13</a:t>
            </a:fld>
            <a:endParaRPr lang="en-US"/>
          </a:p>
        </p:txBody>
      </p:sp>
    </p:spTree>
    <p:extLst>
      <p:ext uri="{BB962C8B-B14F-4D97-AF65-F5344CB8AC3E}">
        <p14:creationId xmlns:p14="http://schemas.microsoft.com/office/powerpoint/2010/main" val="2906426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Standards exist that identify testing methods to be used by organizations performing tests and inspections.</a:t>
            </a:r>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14</a:t>
            </a:fld>
            <a:endParaRPr lang="en-US"/>
          </a:p>
        </p:txBody>
      </p:sp>
    </p:spTree>
    <p:extLst>
      <p:ext uri="{BB962C8B-B14F-4D97-AF65-F5344CB8AC3E}">
        <p14:creationId xmlns:p14="http://schemas.microsoft.com/office/powerpoint/2010/main" val="18065134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known deviations from the contract documents and defects and deficiencies observed in the work, </a:t>
            </a:r>
          </a:p>
        </p:txBody>
      </p:sp>
      <p:sp>
        <p:nvSpPr>
          <p:cNvPr id="4" name="Slide Number Placeholder 3"/>
          <p:cNvSpPr>
            <a:spLocks noGrp="1"/>
          </p:cNvSpPr>
          <p:nvPr>
            <p:ph type="sldNum" sz="quarter" idx="5"/>
          </p:nvPr>
        </p:nvSpPr>
        <p:spPr/>
        <p:txBody>
          <a:bodyPr/>
          <a:lstStyle/>
          <a:p>
            <a:fld id="{33A0B528-1E3D-438B-8639-BD1B297A2FC6}" type="slidenum">
              <a:rPr lang="en-US" smtClean="0"/>
              <a:t>15</a:t>
            </a:fld>
            <a:endParaRPr lang="en-US"/>
          </a:p>
        </p:txBody>
      </p:sp>
    </p:spTree>
    <p:extLst>
      <p:ext uri="{BB962C8B-B14F-4D97-AF65-F5344CB8AC3E}">
        <p14:creationId xmlns:p14="http://schemas.microsoft.com/office/powerpoint/2010/main" val="305662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0" dirty="0"/>
              <a:t>It is the responsibility of everyone not only the QCSA (to achieve quality in a project, inspections, or any contract related activity,</a:t>
            </a:r>
          </a:p>
          <a:p>
            <a:endParaRPr lang="en-US" sz="3200" dirty="0"/>
          </a:p>
          <a:p>
            <a:r>
              <a:rPr lang="en-US" sz="3200" dirty="0"/>
              <a:t>QCQA services or acceptance of their findings does not relieve the service area of its obligation to perform work according to the policies, codes or contract documents for projects </a:t>
            </a:r>
          </a:p>
          <a:p>
            <a:endParaRPr lang="en-US" sz="2000" dirty="0"/>
          </a:p>
          <a:p>
            <a:endParaRPr lang="en-US" sz="2000" dirty="0"/>
          </a:p>
          <a:p>
            <a:r>
              <a:rPr lang="en-US" sz="2000" dirty="0"/>
              <a:t>QCSA, report he known deviations from the contract documents and defects and deficiencies observed in the work, </a:t>
            </a:r>
          </a:p>
          <a:p>
            <a:endParaRPr lang="en-US" sz="2000" dirty="0"/>
          </a:p>
          <a:p>
            <a:r>
              <a:rPr lang="en-US" sz="3200" dirty="0"/>
              <a:t>QASA provides the continuity in the understanding of the intent of the contract documents</a:t>
            </a:r>
          </a:p>
          <a:p>
            <a:endParaRPr lang="en-US" sz="3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manufacturers, fabricators, and suppliers</a:t>
            </a:r>
            <a:r>
              <a:rPr lang="en-US" sz="1050" dirty="0"/>
              <a:t>, </a:t>
            </a:r>
            <a:r>
              <a:rPr lang="en-US" sz="2000" dirty="0"/>
              <a:t>the initial sources of materials</a:t>
            </a:r>
          </a:p>
          <a:p>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3</a:t>
            </a:fld>
            <a:endParaRPr lang="en-US"/>
          </a:p>
        </p:txBody>
      </p:sp>
    </p:spTree>
    <p:extLst>
      <p:ext uri="{BB962C8B-B14F-4D97-AF65-F5344CB8AC3E}">
        <p14:creationId xmlns:p14="http://schemas.microsoft.com/office/powerpoint/2010/main" val="1878030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of Service areas, Contractor and Engineer in the conditions of any contract, Authority having jurisdictions. </a:t>
            </a:r>
            <a:r>
              <a:rPr lang="en-US" sz="3200" dirty="0"/>
              <a:t>laws, ordinances, rules, regulations, or orders of public authorities.</a:t>
            </a:r>
            <a:endParaRPr 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Preparing Quality requirements of the submittals describing these materials is an important part of the project’s QA</a:t>
            </a:r>
          </a:p>
          <a:p>
            <a:endParaRPr lang="en-US" sz="2000" dirty="0"/>
          </a:p>
          <a:p>
            <a:r>
              <a:rPr lang="en-US" sz="2000" dirty="0"/>
              <a:t>known deviations from the contract documents and defects and deficiencies observed in the work, </a:t>
            </a:r>
          </a:p>
          <a:p>
            <a:endParaRPr lang="en-US" sz="2000" dirty="0"/>
          </a:p>
          <a:p>
            <a:r>
              <a:rPr lang="en-US" sz="3200" dirty="0"/>
              <a:t>Th e test results serve as evidence of conformance or nonconformance with the requirements of the contract</a:t>
            </a:r>
          </a:p>
          <a:p>
            <a:endParaRPr lang="en-US" sz="3200" dirty="0"/>
          </a:p>
          <a:p>
            <a:r>
              <a:rPr lang="en-US" sz="3200" dirty="0"/>
              <a:t>assumes control over the means, methods, techniques, sequences, and procedures for construction</a:t>
            </a:r>
          </a:p>
          <a:p>
            <a:r>
              <a:rPr lang="en-US" sz="2000" dirty="0"/>
              <a:t>Independent testing and inspection services are often employed for QC to </a:t>
            </a:r>
          </a:p>
        </p:txBody>
      </p:sp>
      <p:sp>
        <p:nvSpPr>
          <p:cNvPr id="4" name="Slide Number Placeholder 3"/>
          <p:cNvSpPr>
            <a:spLocks noGrp="1"/>
          </p:cNvSpPr>
          <p:nvPr>
            <p:ph type="sldNum" sz="quarter" idx="5"/>
          </p:nvPr>
        </p:nvSpPr>
        <p:spPr/>
        <p:txBody>
          <a:bodyPr/>
          <a:lstStyle/>
          <a:p>
            <a:fld id="{33A0B528-1E3D-438B-8639-BD1B297A2FC6}" type="slidenum">
              <a:rPr lang="en-US" smtClean="0"/>
              <a:t>4</a:t>
            </a:fld>
            <a:endParaRPr lang="en-US"/>
          </a:p>
        </p:txBody>
      </p:sp>
    </p:spTree>
    <p:extLst>
      <p:ext uri="{BB962C8B-B14F-4D97-AF65-F5344CB8AC3E}">
        <p14:creationId xmlns:p14="http://schemas.microsoft.com/office/powerpoint/2010/main" val="3642084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Before actual execution of the work, QA activities help to ensure a common understanding of the contract documents and prevent future problems. Th ese QA activities are in the best interest of all participants.</a:t>
            </a:r>
          </a:p>
          <a:p>
            <a:endParaRPr lang="en-US" sz="3200" dirty="0"/>
          </a:p>
          <a:p>
            <a:r>
              <a:rPr lang="en-US" sz="3200" dirty="0"/>
              <a:t>design of the project, preparation of documents, and administration of the construction contract, Advance planning and scheduling are aspects of QA</a:t>
            </a:r>
          </a:p>
          <a:p>
            <a:endParaRPr lang="en-US" sz="3200" dirty="0"/>
          </a:p>
          <a:p>
            <a:r>
              <a:rPr lang="en-US" sz="3200" dirty="0"/>
              <a:t>Field samples and mock-ups provide assurance to the workflow, i.e. Geotechnical tests , </a:t>
            </a:r>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5</a:t>
            </a:fld>
            <a:endParaRPr lang="en-US"/>
          </a:p>
        </p:txBody>
      </p:sp>
    </p:spTree>
    <p:extLst>
      <p:ext uri="{BB962C8B-B14F-4D97-AF65-F5344CB8AC3E}">
        <p14:creationId xmlns:p14="http://schemas.microsoft.com/office/powerpoint/2010/main" val="1585529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QC consists of procedures used to determine whether completed items meet the required </a:t>
            </a:r>
            <a:r>
              <a:rPr lang="en-US" sz="3200"/>
              <a:t>quality parameters </a:t>
            </a:r>
            <a:endParaRPr lang="en-US" sz="3200" dirty="0"/>
          </a:p>
          <a:p>
            <a:endParaRPr lang="en-US" sz="3200" dirty="0"/>
          </a:p>
          <a:p>
            <a:r>
              <a:rPr lang="en-US" sz="3200" dirty="0"/>
              <a:t>Define the features, characteristics, and functional performance are measured and compared with contract requirements</a:t>
            </a:r>
          </a:p>
          <a:p>
            <a:endParaRPr lang="en-US" sz="3200" dirty="0"/>
          </a:p>
          <a:p>
            <a:r>
              <a:rPr lang="en-US" sz="3200" dirty="0"/>
              <a:t>Testing laboratories and inspection services may be employed by the administration to verify certain contract requirements</a:t>
            </a:r>
          </a:p>
          <a:p>
            <a:endParaRPr lang="en-US" sz="3200" dirty="0"/>
          </a:p>
          <a:p>
            <a:r>
              <a:rPr lang="en-US" sz="3200" dirty="0"/>
              <a:t>Standards exist that identify testing methods to be used by entity performing tests and inspections.</a:t>
            </a:r>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6</a:t>
            </a:fld>
            <a:endParaRPr lang="en-US"/>
          </a:p>
        </p:txBody>
      </p:sp>
    </p:spTree>
    <p:extLst>
      <p:ext uri="{BB962C8B-B14F-4D97-AF65-F5344CB8AC3E}">
        <p14:creationId xmlns:p14="http://schemas.microsoft.com/office/powerpoint/2010/main" val="582050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SD: Shop drawings, </a:t>
            </a:r>
          </a:p>
          <a:p>
            <a:r>
              <a:rPr lang="en-US" sz="3200" dirty="0"/>
              <a:t>QA requirements in the contract documents generally establish the prerequisites and procedures required to avoid defects</a:t>
            </a:r>
          </a:p>
          <a:p>
            <a:r>
              <a:rPr lang="en-US" sz="3200" dirty="0"/>
              <a:t>Th is QA may be the result of previous forms of QC</a:t>
            </a:r>
          </a:p>
          <a:p>
            <a:endParaRPr lang="en-US" sz="3200" dirty="0"/>
          </a:p>
          <a:p>
            <a:r>
              <a:rPr lang="en-US" sz="3200" dirty="0"/>
              <a:t>floor or ceiling assemblies made up of standard manufactured products will have undergone fire testing</a:t>
            </a:r>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7</a:t>
            </a:fld>
            <a:endParaRPr lang="en-US"/>
          </a:p>
        </p:txBody>
      </p:sp>
    </p:spTree>
    <p:extLst>
      <p:ext uri="{BB962C8B-B14F-4D97-AF65-F5344CB8AC3E}">
        <p14:creationId xmlns:p14="http://schemas.microsoft.com/office/powerpoint/2010/main" val="1689964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Jurisdictions , for example Testing and inspection services, or the </a:t>
            </a:r>
            <a:r>
              <a:rPr lang="en-US" sz="4400" dirty="0"/>
              <a:t>authority to stop work</a:t>
            </a:r>
            <a:endParaRPr lang="en-US" sz="3200" dirty="0"/>
          </a:p>
          <a:p>
            <a:endParaRPr lang="en-US" sz="3200" dirty="0"/>
          </a:p>
          <a:p>
            <a:r>
              <a:rPr lang="en-US" sz="3200" dirty="0"/>
              <a:t>Technical and Commercial evaluation, creating a Bidder list, ratings and tagging </a:t>
            </a:r>
          </a:p>
          <a:p>
            <a:endParaRPr lang="en-US" sz="3200" dirty="0"/>
          </a:p>
          <a:p>
            <a:r>
              <a:rPr lang="en-US" sz="3200" dirty="0"/>
              <a:t>The types of equipment available, </a:t>
            </a:r>
          </a:p>
          <a:p>
            <a:r>
              <a:rPr lang="en-US" sz="3200" dirty="0"/>
              <a:t>the frequency of calibration, and </a:t>
            </a:r>
          </a:p>
          <a:p>
            <a:r>
              <a:rPr lang="en-US" sz="3200" dirty="0"/>
              <a:t>the familiarity of personnel with test methods are typical considerations </a:t>
            </a:r>
          </a:p>
          <a:p>
            <a:r>
              <a:rPr lang="en-US" sz="3200" dirty="0"/>
              <a:t>usually report their findings directly to management. </a:t>
            </a:r>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8</a:t>
            </a:fld>
            <a:endParaRPr lang="en-US"/>
          </a:p>
        </p:txBody>
      </p:sp>
    </p:spTree>
    <p:extLst>
      <p:ext uri="{BB962C8B-B14F-4D97-AF65-F5344CB8AC3E}">
        <p14:creationId xmlns:p14="http://schemas.microsoft.com/office/powerpoint/2010/main" val="2789221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4400" dirty="0"/>
              <a:t>to ensure the required quality by avoiding defects from the beginning</a:t>
            </a:r>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9</a:t>
            </a:fld>
            <a:endParaRPr lang="en-US"/>
          </a:p>
        </p:txBody>
      </p:sp>
    </p:spTree>
    <p:extLst>
      <p:ext uri="{BB962C8B-B14F-4D97-AF65-F5344CB8AC3E}">
        <p14:creationId xmlns:p14="http://schemas.microsoft.com/office/powerpoint/2010/main" val="3172290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5"/>
          </p:nvPr>
        </p:nvSpPr>
        <p:spPr/>
        <p:txBody>
          <a:bodyPr/>
          <a:lstStyle/>
          <a:p>
            <a:fld id="{33A0B528-1E3D-438B-8639-BD1B297A2FC6}" type="slidenum">
              <a:rPr lang="en-US" smtClean="0"/>
              <a:t>10</a:t>
            </a:fld>
            <a:endParaRPr lang="en-US"/>
          </a:p>
        </p:txBody>
      </p:sp>
    </p:spTree>
    <p:extLst>
      <p:ext uri="{BB962C8B-B14F-4D97-AF65-F5344CB8AC3E}">
        <p14:creationId xmlns:p14="http://schemas.microsoft.com/office/powerpoint/2010/main" val="5652436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A picture containing text, clipart&#10;&#10;Description automatically generated">
            <a:extLst>
              <a:ext uri="{FF2B5EF4-FFF2-40B4-BE49-F238E27FC236}">
                <a16:creationId xmlns:a16="http://schemas.microsoft.com/office/drawing/2014/main" id="{275AB1DD-A767-4A90-9D62-F2150607890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48" y="0"/>
            <a:ext cx="12186252" cy="6858000"/>
          </a:xfrm>
          <a:prstGeom prst="rect">
            <a:avLst/>
          </a:prstGeom>
        </p:spPr>
      </p:pic>
      <p:sp>
        <p:nvSpPr>
          <p:cNvPr id="2" name="Title 1">
            <a:extLst>
              <a:ext uri="{FF2B5EF4-FFF2-40B4-BE49-F238E27FC236}">
                <a16:creationId xmlns:a16="http://schemas.microsoft.com/office/drawing/2014/main" id="{04CAE7F8-48CC-4A69-83BF-F137C60F94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65BF0D8-B406-41EA-90FF-E2BC252A5E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11B722FC-05E1-4318-8436-A2F1B038310B}"/>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5" name="Footer Placeholder 4">
            <a:extLst>
              <a:ext uri="{FF2B5EF4-FFF2-40B4-BE49-F238E27FC236}">
                <a16:creationId xmlns:a16="http://schemas.microsoft.com/office/drawing/2014/main" id="{849CB310-69B6-4623-9F55-3F1C1BC594D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6E714D8-FB78-4A04-8BA3-626DFB95AE15}"/>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8" name="Picture 7" descr="Logo&#10;&#10;Description automatically generated">
            <a:extLst>
              <a:ext uri="{FF2B5EF4-FFF2-40B4-BE49-F238E27FC236}">
                <a16:creationId xmlns:a16="http://schemas.microsoft.com/office/drawing/2014/main" id="{9A336388-0542-4621-A95C-104728A19AB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8161" y="5328689"/>
            <a:ext cx="990826" cy="990826"/>
          </a:xfrm>
          <a:prstGeom prst="rect">
            <a:avLst/>
          </a:prstGeom>
        </p:spPr>
      </p:pic>
      <p:sp>
        <p:nvSpPr>
          <p:cNvPr id="9" name="Rectangle 8">
            <a:extLst>
              <a:ext uri="{FF2B5EF4-FFF2-40B4-BE49-F238E27FC236}">
                <a16:creationId xmlns:a16="http://schemas.microsoft.com/office/drawing/2014/main" id="{3B48B4A4-DF4E-4BFD-A844-A59FA0C90D53}"/>
              </a:ext>
            </a:extLst>
          </p:cNvPr>
          <p:cNvSpPr/>
          <p:nvPr userDrawn="1"/>
        </p:nvSpPr>
        <p:spPr>
          <a:xfrm>
            <a:off x="1512301" y="5328689"/>
            <a:ext cx="360783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Siksika Nation Administration </a:t>
            </a:r>
            <a:endParaRPr lang="en-CA" b="1" i="1" dirty="0">
              <a:solidFill>
                <a:schemeClr val="tx1"/>
              </a:solidFill>
            </a:endParaRPr>
          </a:p>
        </p:txBody>
      </p:sp>
    </p:spTree>
    <p:extLst>
      <p:ext uri="{BB962C8B-B14F-4D97-AF65-F5344CB8AC3E}">
        <p14:creationId xmlns:p14="http://schemas.microsoft.com/office/powerpoint/2010/main" val="2952616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33EB999-37EB-4B86-B3E2-2957B835161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Title 1">
            <a:extLst>
              <a:ext uri="{FF2B5EF4-FFF2-40B4-BE49-F238E27FC236}">
                <a16:creationId xmlns:a16="http://schemas.microsoft.com/office/drawing/2014/main" id="{A2EF9380-5A43-4966-B9BC-29DC09BB9D34}"/>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C85535A-AF8F-4FF6-8C68-28F65801C4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552DEAB-814C-4AA8-93A1-61A1490F047F}"/>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5" name="Footer Placeholder 4">
            <a:extLst>
              <a:ext uri="{FF2B5EF4-FFF2-40B4-BE49-F238E27FC236}">
                <a16:creationId xmlns:a16="http://schemas.microsoft.com/office/drawing/2014/main" id="{95C8B06B-F923-4443-8C29-8C3A2151E13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3D4227A-585F-4121-814F-5EDBB2492A08}"/>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8" name="Picture 2">
            <a:extLst>
              <a:ext uri="{FF2B5EF4-FFF2-40B4-BE49-F238E27FC236}">
                <a16:creationId xmlns:a16="http://schemas.microsoft.com/office/drawing/2014/main" id="{9A91499E-7015-4A2D-909D-A6A4AB0804D7}"/>
              </a:ext>
            </a:extLst>
          </p:cNvPr>
          <p:cNvPicPr>
            <a:picLocks noChangeAspect="1" noChangeArrowheads="1"/>
          </p:cNvPicPr>
          <p:nvPr userDrawn="1"/>
        </p:nvPicPr>
        <p:blipFill>
          <a:blip r:embed="rId3">
            <a:lum bright="70000" contrast="-70000"/>
            <a:alphaModFix amt="20000"/>
            <a:extLst>
              <a:ext uri="{28A0092B-C50C-407E-A947-70E740481C1C}">
                <a14:useLocalDpi xmlns:a14="http://schemas.microsoft.com/office/drawing/2010/main" val="0"/>
              </a:ext>
            </a:extLst>
          </a:blip>
          <a:srcRect/>
          <a:stretch>
            <a:fillRect/>
          </a:stretch>
        </p:blipFill>
        <p:spPr bwMode="auto">
          <a:xfrm>
            <a:off x="2568555" y="585245"/>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008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AABC41E-E630-465E-928E-ADB2C4E6419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Vertical Title 1">
            <a:extLst>
              <a:ext uri="{FF2B5EF4-FFF2-40B4-BE49-F238E27FC236}">
                <a16:creationId xmlns:a16="http://schemas.microsoft.com/office/drawing/2014/main" id="{440C36BB-8304-4CCC-B43D-9C1CF7B01B3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21EF20A-E611-404E-8844-1725099634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7D7A10-4FDD-463D-9456-2EDB41F59EBA}"/>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5" name="Footer Placeholder 4">
            <a:extLst>
              <a:ext uri="{FF2B5EF4-FFF2-40B4-BE49-F238E27FC236}">
                <a16:creationId xmlns:a16="http://schemas.microsoft.com/office/drawing/2014/main" id="{7F7C4648-BCFB-4321-954A-8F66FD431E7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5C43B7B-A525-41CD-8CA1-4D40CE970EC9}"/>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9" name="Picture 2">
            <a:extLst>
              <a:ext uri="{FF2B5EF4-FFF2-40B4-BE49-F238E27FC236}">
                <a16:creationId xmlns:a16="http://schemas.microsoft.com/office/drawing/2014/main" id="{D53ADEC0-052C-4246-A286-E56083689D5F}"/>
              </a:ext>
            </a:extLst>
          </p:cNvPr>
          <p:cNvPicPr>
            <a:picLocks noChangeAspect="1" noChangeArrowheads="1"/>
          </p:cNvPicPr>
          <p:nvPr userDrawn="1"/>
        </p:nvPicPr>
        <p:blipFill>
          <a:blip r:embed="rId3">
            <a:lum bright="70000" contrast="-70000"/>
            <a:alphaModFix amt="20000"/>
            <a:extLst>
              <a:ext uri="{28A0092B-C50C-407E-A947-70E740481C1C}">
                <a14:useLocalDpi xmlns:a14="http://schemas.microsoft.com/office/drawing/2010/main" val="0"/>
              </a:ext>
            </a:extLst>
          </a:blip>
          <a:srcRect/>
          <a:stretch>
            <a:fillRect/>
          </a:stretch>
        </p:blipFill>
        <p:spPr bwMode="auto">
          <a:xfrm>
            <a:off x="3027885" y="482776"/>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583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133DCC0F-FA5B-4608-BA8F-8E9BE04A8A50}"/>
              </a:ext>
            </a:extLst>
          </p:cNvPr>
          <p:cNvPicPr>
            <a:picLocks noChangeAspect="1" noChangeArrowheads="1"/>
          </p:cNvPicPr>
          <p:nvPr userDrawn="1"/>
        </p:nvPicPr>
        <p:blipFill>
          <a:blip r:embed="rId2">
            <a:lum bright="70000" contrast="-70000"/>
            <a:alphaModFix amt="20000"/>
            <a:extLst>
              <a:ext uri="{28A0092B-C50C-407E-A947-70E740481C1C}">
                <a14:useLocalDpi xmlns:a14="http://schemas.microsoft.com/office/drawing/2010/main" val="0"/>
              </a:ext>
            </a:extLst>
          </a:blip>
          <a:srcRect/>
          <a:stretch>
            <a:fillRect/>
          </a:stretch>
        </p:blipFill>
        <p:spPr bwMode="auto">
          <a:xfrm>
            <a:off x="2667000" y="562289"/>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804E64DB-ACD4-40CF-BC4A-6B88BDE9ACC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Title 1">
            <a:extLst>
              <a:ext uri="{FF2B5EF4-FFF2-40B4-BE49-F238E27FC236}">
                <a16:creationId xmlns:a16="http://schemas.microsoft.com/office/drawing/2014/main" id="{7FF20131-32F6-47D9-8E7C-6218CE14801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E4871A9-0279-44BD-8CF4-6AEB22B0C285}"/>
              </a:ext>
            </a:extLst>
          </p:cNvPr>
          <p:cNvSpPr>
            <a:spLocks noGrp="1"/>
          </p:cNvSpPr>
          <p:nvPr>
            <p:ph idx="1"/>
          </p:nvPr>
        </p:nvSpPr>
        <p:spPr>
          <a:xfrm>
            <a:off x="838200" y="1859702"/>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04228AB-C739-437C-AB51-35F5D18137DB}"/>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5" name="Footer Placeholder 4">
            <a:extLst>
              <a:ext uri="{FF2B5EF4-FFF2-40B4-BE49-F238E27FC236}">
                <a16:creationId xmlns:a16="http://schemas.microsoft.com/office/drawing/2014/main" id="{01C306F5-F0D1-408D-AA89-F7C5C375FFD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47DF612-FE08-47D8-BD88-D26451DF3F6D}"/>
              </a:ext>
            </a:extLst>
          </p:cNvPr>
          <p:cNvSpPr>
            <a:spLocks noGrp="1"/>
          </p:cNvSpPr>
          <p:nvPr>
            <p:ph type="sldNum" sz="quarter" idx="12"/>
          </p:nvPr>
        </p:nvSpPr>
        <p:spPr/>
        <p:txBody>
          <a:bodyPr/>
          <a:lstStyle/>
          <a:p>
            <a:fld id="{C2701AF4-1367-4CC7-8D73-040C9BD76944}" type="slidenum">
              <a:rPr lang="en-CA" smtClean="0"/>
              <a:t>‹#›</a:t>
            </a:fld>
            <a:endParaRPr lang="en-CA"/>
          </a:p>
        </p:txBody>
      </p:sp>
    </p:spTree>
    <p:extLst>
      <p:ext uri="{BB962C8B-B14F-4D97-AF65-F5344CB8AC3E}">
        <p14:creationId xmlns:p14="http://schemas.microsoft.com/office/powerpoint/2010/main" val="1238049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0E1F21D-B0F9-4A78-BE70-4E50783D5E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Title 1">
            <a:extLst>
              <a:ext uri="{FF2B5EF4-FFF2-40B4-BE49-F238E27FC236}">
                <a16:creationId xmlns:a16="http://schemas.microsoft.com/office/drawing/2014/main" id="{D01BBB23-7E05-44E5-A3C9-A0C7520457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71CD244-D86A-4B99-8DA8-2008537449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A4C258-0379-4904-8931-41F64B05945E}"/>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5" name="Footer Placeholder 4">
            <a:extLst>
              <a:ext uri="{FF2B5EF4-FFF2-40B4-BE49-F238E27FC236}">
                <a16:creationId xmlns:a16="http://schemas.microsoft.com/office/drawing/2014/main" id="{768F7CFE-B54C-4E0C-8BE0-4DA680E1745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E9A0AF-2E61-4265-8887-F885F42180AB}"/>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9" name="Picture 2">
            <a:extLst>
              <a:ext uri="{FF2B5EF4-FFF2-40B4-BE49-F238E27FC236}">
                <a16:creationId xmlns:a16="http://schemas.microsoft.com/office/drawing/2014/main" id="{95C11B06-D11A-4B73-AA0A-B6B219B13148}"/>
              </a:ext>
            </a:extLst>
          </p:cNvPr>
          <p:cNvPicPr>
            <a:picLocks noChangeAspect="1" noChangeArrowheads="1"/>
          </p:cNvPicPr>
          <p:nvPr userDrawn="1"/>
        </p:nvPicPr>
        <p:blipFill>
          <a:blip r:embed="rId3">
            <a:lum bright="70000" contrast="-70000"/>
            <a:alphaModFix amt="20000"/>
            <a:extLst>
              <a:ext uri="{28A0092B-C50C-407E-A947-70E740481C1C}">
                <a14:useLocalDpi xmlns:a14="http://schemas.microsoft.com/office/drawing/2010/main" val="0"/>
              </a:ext>
            </a:extLst>
          </a:blip>
          <a:srcRect/>
          <a:stretch>
            <a:fillRect/>
          </a:stretch>
        </p:blipFill>
        <p:spPr bwMode="auto">
          <a:xfrm>
            <a:off x="2667000" y="562289"/>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976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989BCD7-80E3-48BE-AAE8-A35EC7B8AE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Title 1">
            <a:extLst>
              <a:ext uri="{FF2B5EF4-FFF2-40B4-BE49-F238E27FC236}">
                <a16:creationId xmlns:a16="http://schemas.microsoft.com/office/drawing/2014/main" id="{EA0778B3-E0EA-4A69-B8EA-1517867DBD7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E417642-E09E-4242-86AD-3EE9B4889A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2886358-C511-4AA2-ADED-0C759E263E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4FD2364-A4D5-46D4-97AB-60ED1CBFB301}"/>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6" name="Footer Placeholder 5">
            <a:extLst>
              <a:ext uri="{FF2B5EF4-FFF2-40B4-BE49-F238E27FC236}">
                <a16:creationId xmlns:a16="http://schemas.microsoft.com/office/drawing/2014/main" id="{C04D9E6C-4DB1-4844-A6DE-50F9529BD27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871A985-DB6F-47BF-ADCC-72F5000784C2}"/>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10" name="Picture 2">
            <a:extLst>
              <a:ext uri="{FF2B5EF4-FFF2-40B4-BE49-F238E27FC236}">
                <a16:creationId xmlns:a16="http://schemas.microsoft.com/office/drawing/2014/main" id="{913ECD23-E517-4B8D-8FAF-45F4E8230BC0}"/>
              </a:ext>
            </a:extLst>
          </p:cNvPr>
          <p:cNvPicPr>
            <a:picLocks noChangeAspect="1" noChangeArrowheads="1"/>
          </p:cNvPicPr>
          <p:nvPr userDrawn="1"/>
        </p:nvPicPr>
        <p:blipFill>
          <a:blip r:embed="rId3">
            <a:lum bright="70000" contrast="-70000"/>
            <a:alphaModFix amt="20000"/>
            <a:extLst>
              <a:ext uri="{28A0092B-C50C-407E-A947-70E740481C1C}">
                <a14:useLocalDpi xmlns:a14="http://schemas.microsoft.com/office/drawing/2010/main" val="0"/>
              </a:ext>
            </a:extLst>
          </a:blip>
          <a:srcRect/>
          <a:stretch>
            <a:fillRect/>
          </a:stretch>
        </p:blipFill>
        <p:spPr bwMode="auto">
          <a:xfrm>
            <a:off x="2667000" y="562289"/>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299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7EC8359-BBA9-4030-9023-24860535AF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Title 1">
            <a:extLst>
              <a:ext uri="{FF2B5EF4-FFF2-40B4-BE49-F238E27FC236}">
                <a16:creationId xmlns:a16="http://schemas.microsoft.com/office/drawing/2014/main" id="{1F27523C-6DC0-4583-A904-EED641674D7B}"/>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1B6993D-98AA-4D11-B0AB-D2C4C7FCBE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B8D489-DCF6-4540-BD45-FD19D23B3C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56D44FE9-34FA-4D3C-91EE-9E6E95758E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6E0B80-F2A3-42E9-BE24-BB33664CB0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94E2D09-664B-4B82-92B4-BF3B95FED4D7}"/>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8" name="Footer Placeholder 7">
            <a:extLst>
              <a:ext uri="{FF2B5EF4-FFF2-40B4-BE49-F238E27FC236}">
                <a16:creationId xmlns:a16="http://schemas.microsoft.com/office/drawing/2014/main" id="{7890E39E-0252-4DA7-8C08-4CE1BB32C7CB}"/>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9152D88-9113-4F77-B505-89704590C87F}"/>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12" name="Picture 2">
            <a:extLst>
              <a:ext uri="{FF2B5EF4-FFF2-40B4-BE49-F238E27FC236}">
                <a16:creationId xmlns:a16="http://schemas.microsoft.com/office/drawing/2014/main" id="{BC42877A-F5E9-49AF-ADCD-857C790E63D9}"/>
              </a:ext>
            </a:extLst>
          </p:cNvPr>
          <p:cNvPicPr>
            <a:picLocks noChangeAspect="1" noChangeArrowheads="1"/>
          </p:cNvPicPr>
          <p:nvPr userDrawn="1"/>
        </p:nvPicPr>
        <p:blipFill>
          <a:blip r:embed="rId3">
            <a:lum bright="70000" contrast="-70000"/>
            <a:alphaModFix amt="20000"/>
            <a:extLst>
              <a:ext uri="{28A0092B-C50C-407E-A947-70E740481C1C}">
                <a14:useLocalDpi xmlns:a14="http://schemas.microsoft.com/office/drawing/2010/main" val="0"/>
              </a:ext>
            </a:extLst>
          </a:blip>
          <a:srcRect/>
          <a:stretch>
            <a:fillRect/>
          </a:stretch>
        </p:blipFill>
        <p:spPr bwMode="auto">
          <a:xfrm>
            <a:off x="2667000" y="562289"/>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354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9796D6F-48C4-41B3-8671-FCDC6B8E83A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Title 1">
            <a:extLst>
              <a:ext uri="{FF2B5EF4-FFF2-40B4-BE49-F238E27FC236}">
                <a16:creationId xmlns:a16="http://schemas.microsoft.com/office/drawing/2014/main" id="{1A958B0C-F63B-4073-A5F6-604975EE042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87C11BE-F8C5-4099-B997-26BBEFE3670C}"/>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4" name="Footer Placeholder 3">
            <a:extLst>
              <a:ext uri="{FF2B5EF4-FFF2-40B4-BE49-F238E27FC236}">
                <a16:creationId xmlns:a16="http://schemas.microsoft.com/office/drawing/2014/main" id="{836BD199-22C7-4A35-A6E1-BEB6501647F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A4228C5-3F4A-4F8E-9B95-CDC8EF22037D}"/>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8" name="Picture 2">
            <a:extLst>
              <a:ext uri="{FF2B5EF4-FFF2-40B4-BE49-F238E27FC236}">
                <a16:creationId xmlns:a16="http://schemas.microsoft.com/office/drawing/2014/main" id="{F54773E7-B080-437B-BA40-B669530CA7C8}"/>
              </a:ext>
            </a:extLst>
          </p:cNvPr>
          <p:cNvPicPr>
            <a:picLocks noChangeAspect="1" noChangeArrowheads="1"/>
          </p:cNvPicPr>
          <p:nvPr userDrawn="1"/>
        </p:nvPicPr>
        <p:blipFill>
          <a:blip r:embed="rId3">
            <a:lum bright="70000" contrast="-70000"/>
            <a:alphaModFix amt="20000"/>
            <a:extLst>
              <a:ext uri="{28A0092B-C50C-407E-A947-70E740481C1C}">
                <a14:useLocalDpi xmlns:a14="http://schemas.microsoft.com/office/drawing/2010/main" val="0"/>
              </a:ext>
            </a:extLst>
          </a:blip>
          <a:srcRect/>
          <a:stretch>
            <a:fillRect/>
          </a:stretch>
        </p:blipFill>
        <p:spPr bwMode="auto">
          <a:xfrm>
            <a:off x="3027885" y="526501"/>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105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8A02F08-5017-4192-A2A3-FF80FC93C8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Date Placeholder 1">
            <a:extLst>
              <a:ext uri="{FF2B5EF4-FFF2-40B4-BE49-F238E27FC236}">
                <a16:creationId xmlns:a16="http://schemas.microsoft.com/office/drawing/2014/main" id="{A283D955-0951-4841-B997-AC96DCAC8462}"/>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3" name="Footer Placeholder 2">
            <a:extLst>
              <a:ext uri="{FF2B5EF4-FFF2-40B4-BE49-F238E27FC236}">
                <a16:creationId xmlns:a16="http://schemas.microsoft.com/office/drawing/2014/main" id="{21A3C775-D871-4F37-A01A-C3D18F4CBB1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DF02D9F-0247-48B4-846C-888524D9A80E}"/>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6" name="Picture 2">
            <a:extLst>
              <a:ext uri="{FF2B5EF4-FFF2-40B4-BE49-F238E27FC236}">
                <a16:creationId xmlns:a16="http://schemas.microsoft.com/office/drawing/2014/main" id="{CBC41B7C-3E98-4A52-8F75-6E0AECB5A146}"/>
              </a:ext>
            </a:extLst>
          </p:cNvPr>
          <p:cNvPicPr>
            <a:picLocks noChangeAspect="1" noChangeArrowheads="1"/>
          </p:cNvPicPr>
          <p:nvPr userDrawn="1"/>
        </p:nvPicPr>
        <p:blipFill>
          <a:blip r:embed="rId3">
            <a:lum bright="70000" contrast="-70000"/>
            <a:alphaModFix amt="20000"/>
            <a:extLst>
              <a:ext uri="{28A0092B-C50C-407E-A947-70E740481C1C}">
                <a14:useLocalDpi xmlns:a14="http://schemas.microsoft.com/office/drawing/2010/main" val="0"/>
              </a:ext>
            </a:extLst>
          </a:blip>
          <a:srcRect/>
          <a:stretch>
            <a:fillRect/>
          </a:stretch>
        </p:blipFill>
        <p:spPr bwMode="auto">
          <a:xfrm>
            <a:off x="3027885" y="528212"/>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83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EC4E5D-5CB2-45B1-B56C-4DB8E79EE6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Title 1">
            <a:extLst>
              <a:ext uri="{FF2B5EF4-FFF2-40B4-BE49-F238E27FC236}">
                <a16:creationId xmlns:a16="http://schemas.microsoft.com/office/drawing/2014/main" id="{3028F917-5D4C-4FE4-9D13-98B4D6510F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2A8E769-6486-4E9F-BBD9-A1E736C8C3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DD63868-EC31-4E56-AD8C-24C45A53AA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2FAD3A-9C2D-4562-91C0-86F20261F260}"/>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6" name="Footer Placeholder 5">
            <a:extLst>
              <a:ext uri="{FF2B5EF4-FFF2-40B4-BE49-F238E27FC236}">
                <a16:creationId xmlns:a16="http://schemas.microsoft.com/office/drawing/2014/main" id="{8D149D72-6FC0-4AF2-BABF-A5C70F0B9F5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CF262FE-AFE1-432A-960F-679E92DA72FF}"/>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9" name="Picture 2">
            <a:extLst>
              <a:ext uri="{FF2B5EF4-FFF2-40B4-BE49-F238E27FC236}">
                <a16:creationId xmlns:a16="http://schemas.microsoft.com/office/drawing/2014/main" id="{215C4CB2-1D0F-48EC-B274-76782B97DAE5}"/>
              </a:ext>
            </a:extLst>
          </p:cNvPr>
          <p:cNvPicPr>
            <a:picLocks noChangeAspect="1" noChangeArrowheads="1"/>
          </p:cNvPicPr>
          <p:nvPr userDrawn="1"/>
        </p:nvPicPr>
        <p:blipFill>
          <a:blip r:embed="rId3">
            <a:lum bright="70000" contrast="-70000"/>
            <a:alphaModFix amt="20000"/>
            <a:extLst>
              <a:ext uri="{28A0092B-C50C-407E-A947-70E740481C1C}">
                <a14:useLocalDpi xmlns:a14="http://schemas.microsoft.com/office/drawing/2010/main" val="0"/>
              </a:ext>
            </a:extLst>
          </a:blip>
          <a:srcRect/>
          <a:stretch>
            <a:fillRect/>
          </a:stretch>
        </p:blipFill>
        <p:spPr bwMode="auto">
          <a:xfrm>
            <a:off x="3027885" y="545250"/>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13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75AFCCD-735E-4672-B533-2FA8128FD62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261785"/>
          </a:xfrm>
          <a:prstGeom prst="rect">
            <a:avLst/>
          </a:prstGeom>
        </p:spPr>
      </p:pic>
      <p:sp>
        <p:nvSpPr>
          <p:cNvPr id="2" name="Title 1">
            <a:extLst>
              <a:ext uri="{FF2B5EF4-FFF2-40B4-BE49-F238E27FC236}">
                <a16:creationId xmlns:a16="http://schemas.microsoft.com/office/drawing/2014/main" id="{1B6F41A4-EED2-47A9-9046-AA380102E1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3270F88-78B8-4E8D-B2B1-7FBF71745D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1746EB90-9FA1-4BB3-A757-AB1645DC40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1A4771-747E-4394-958A-FCB2413494CF}"/>
              </a:ext>
            </a:extLst>
          </p:cNvPr>
          <p:cNvSpPr>
            <a:spLocks noGrp="1"/>
          </p:cNvSpPr>
          <p:nvPr>
            <p:ph type="dt" sz="half" idx="10"/>
          </p:nvPr>
        </p:nvSpPr>
        <p:spPr/>
        <p:txBody>
          <a:bodyPr/>
          <a:lstStyle/>
          <a:p>
            <a:fld id="{4F261E22-BC98-4FA2-86DB-4C39F55ED2BD}" type="datetimeFigureOut">
              <a:rPr lang="en-CA" smtClean="0"/>
              <a:t>2023-01-13</a:t>
            </a:fld>
            <a:endParaRPr lang="en-CA"/>
          </a:p>
        </p:txBody>
      </p:sp>
      <p:sp>
        <p:nvSpPr>
          <p:cNvPr id="6" name="Footer Placeholder 5">
            <a:extLst>
              <a:ext uri="{FF2B5EF4-FFF2-40B4-BE49-F238E27FC236}">
                <a16:creationId xmlns:a16="http://schemas.microsoft.com/office/drawing/2014/main" id="{140BDB82-BBD1-43EF-94C4-96498CD74A7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012425B-C06A-41CC-BFDE-753CCE057A23}"/>
              </a:ext>
            </a:extLst>
          </p:cNvPr>
          <p:cNvSpPr>
            <a:spLocks noGrp="1"/>
          </p:cNvSpPr>
          <p:nvPr>
            <p:ph type="sldNum" sz="quarter" idx="12"/>
          </p:nvPr>
        </p:nvSpPr>
        <p:spPr/>
        <p:txBody>
          <a:bodyPr/>
          <a:lstStyle/>
          <a:p>
            <a:fld id="{C2701AF4-1367-4CC7-8D73-040C9BD76944}" type="slidenum">
              <a:rPr lang="en-CA" smtClean="0"/>
              <a:t>‹#›</a:t>
            </a:fld>
            <a:endParaRPr lang="en-CA"/>
          </a:p>
        </p:txBody>
      </p:sp>
      <p:pic>
        <p:nvPicPr>
          <p:cNvPr id="9" name="Picture 2">
            <a:extLst>
              <a:ext uri="{FF2B5EF4-FFF2-40B4-BE49-F238E27FC236}">
                <a16:creationId xmlns:a16="http://schemas.microsoft.com/office/drawing/2014/main" id="{6A7B4879-D55D-4871-894A-0677994D6D4A}"/>
              </a:ext>
            </a:extLst>
          </p:cNvPr>
          <p:cNvPicPr>
            <a:picLocks noChangeAspect="1" noChangeArrowheads="1"/>
          </p:cNvPicPr>
          <p:nvPr userDrawn="1"/>
        </p:nvPicPr>
        <p:blipFill>
          <a:blip r:embed="rId3">
            <a:lum bright="70000" contrast="-70000"/>
            <a:alphaModFix amt="20000"/>
            <a:extLst>
              <a:ext uri="{28A0092B-C50C-407E-A947-70E740481C1C}">
                <a14:useLocalDpi xmlns:a14="http://schemas.microsoft.com/office/drawing/2010/main" val="0"/>
              </a:ext>
            </a:extLst>
          </a:blip>
          <a:srcRect/>
          <a:stretch>
            <a:fillRect/>
          </a:stretch>
        </p:blipFill>
        <p:spPr bwMode="auto">
          <a:xfrm>
            <a:off x="3027885" y="539571"/>
            <a:ext cx="6136230" cy="6136230"/>
          </a:xfrm>
          <a:prstGeom prst="rect">
            <a:avLst/>
          </a:prstGeom>
          <a:noFill/>
          <a:effectLst>
            <a:softEdge rad="1270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058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EEDBF9-10B2-4B9C-8D68-7588AFCCDC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AE3EAE6-CEF7-427C-A47A-CD55E85615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CCF0F26-B29D-45E3-8211-380F28797E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61E22-BC98-4FA2-86DB-4C39F55ED2BD}" type="datetimeFigureOut">
              <a:rPr lang="en-CA" smtClean="0"/>
              <a:t>2023-01-13</a:t>
            </a:fld>
            <a:endParaRPr lang="en-CA"/>
          </a:p>
        </p:txBody>
      </p:sp>
      <p:sp>
        <p:nvSpPr>
          <p:cNvPr id="5" name="Footer Placeholder 4">
            <a:extLst>
              <a:ext uri="{FF2B5EF4-FFF2-40B4-BE49-F238E27FC236}">
                <a16:creationId xmlns:a16="http://schemas.microsoft.com/office/drawing/2014/main" id="{CA6E06E3-A30A-4C5B-86AF-BA9AC00362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9B4250FA-7A39-40E5-B478-CC32C6492E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701AF4-1367-4CC7-8D73-040C9BD76944}" type="slidenum">
              <a:rPr lang="en-CA" smtClean="0"/>
              <a:t>‹#›</a:t>
            </a:fld>
            <a:endParaRPr lang="en-CA"/>
          </a:p>
        </p:txBody>
      </p:sp>
    </p:spTree>
    <p:extLst>
      <p:ext uri="{BB962C8B-B14F-4D97-AF65-F5344CB8AC3E}">
        <p14:creationId xmlns:p14="http://schemas.microsoft.com/office/powerpoint/2010/main" val="1732630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10;&#10;Description automatically generated">
            <a:extLst>
              <a:ext uri="{FF2B5EF4-FFF2-40B4-BE49-F238E27FC236}">
                <a16:creationId xmlns:a16="http://schemas.microsoft.com/office/drawing/2014/main" id="{BD2B674D-291C-4A45-9531-AF162ADE46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161" y="5328689"/>
            <a:ext cx="990826" cy="990826"/>
          </a:xfrm>
          <a:prstGeom prst="rect">
            <a:avLst/>
          </a:prstGeom>
        </p:spPr>
      </p:pic>
      <p:sp>
        <p:nvSpPr>
          <p:cNvPr id="7" name="Rectangle 6">
            <a:extLst>
              <a:ext uri="{FF2B5EF4-FFF2-40B4-BE49-F238E27FC236}">
                <a16:creationId xmlns:a16="http://schemas.microsoft.com/office/drawing/2014/main" id="{DF9198D8-7BB7-44E8-933D-2E6672C8D1E1}"/>
              </a:ext>
            </a:extLst>
          </p:cNvPr>
          <p:cNvSpPr/>
          <p:nvPr/>
        </p:nvSpPr>
        <p:spPr>
          <a:xfrm>
            <a:off x="1512301" y="5328689"/>
            <a:ext cx="360783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Siksika Nation Administration </a:t>
            </a:r>
            <a:endParaRPr lang="en-CA" b="1" i="1" dirty="0">
              <a:solidFill>
                <a:schemeClr val="tx1"/>
              </a:solidFill>
            </a:endParaRPr>
          </a:p>
        </p:txBody>
      </p:sp>
      <p:sp>
        <p:nvSpPr>
          <p:cNvPr id="2" name="Title 1">
            <a:extLst>
              <a:ext uri="{FF2B5EF4-FFF2-40B4-BE49-F238E27FC236}">
                <a16:creationId xmlns:a16="http://schemas.microsoft.com/office/drawing/2014/main" id="{A3E309AC-F3E4-4303-8648-C09E3EEE06A7}"/>
              </a:ext>
            </a:extLst>
          </p:cNvPr>
          <p:cNvSpPr>
            <a:spLocks noGrp="1"/>
          </p:cNvSpPr>
          <p:nvPr>
            <p:ph type="ctrTitle"/>
          </p:nvPr>
        </p:nvSpPr>
        <p:spPr>
          <a:xfrm>
            <a:off x="1913685" y="411740"/>
            <a:ext cx="9144000" cy="2387600"/>
          </a:xfrm>
        </p:spPr>
        <p:txBody>
          <a:bodyPr/>
          <a:lstStyle/>
          <a:p>
            <a:r>
              <a:rPr lang="en-US" dirty="0">
                <a:ln>
                  <a:solidFill>
                    <a:schemeClr val="bg1"/>
                  </a:solidFill>
                </a:ln>
              </a:rPr>
              <a:t>Quality Management </a:t>
            </a:r>
            <a:endParaRPr lang="en-CA" dirty="0">
              <a:ln>
                <a:solidFill>
                  <a:schemeClr val="bg1"/>
                </a:solidFill>
              </a:ln>
            </a:endParaRPr>
          </a:p>
        </p:txBody>
      </p:sp>
      <p:sp>
        <p:nvSpPr>
          <p:cNvPr id="3" name="Subtitle 2">
            <a:extLst>
              <a:ext uri="{FF2B5EF4-FFF2-40B4-BE49-F238E27FC236}">
                <a16:creationId xmlns:a16="http://schemas.microsoft.com/office/drawing/2014/main" id="{BD0A463F-52B6-4714-A06B-EC40D289A38B}"/>
              </a:ext>
            </a:extLst>
          </p:cNvPr>
          <p:cNvSpPr>
            <a:spLocks noGrp="1"/>
          </p:cNvSpPr>
          <p:nvPr>
            <p:ph type="subTitle" idx="1"/>
          </p:nvPr>
        </p:nvSpPr>
        <p:spPr>
          <a:xfrm>
            <a:off x="1658987" y="2737089"/>
            <a:ext cx="9144000" cy="1655762"/>
          </a:xfrm>
        </p:spPr>
        <p:txBody>
          <a:bodyPr/>
          <a:lstStyle/>
          <a:p>
            <a:r>
              <a:rPr lang="en-US" dirty="0"/>
              <a:t>Quality Control Service Area </a:t>
            </a:r>
            <a:endParaRPr lang="en-CA" dirty="0"/>
          </a:p>
        </p:txBody>
      </p:sp>
    </p:spTree>
    <p:extLst>
      <p:ext uri="{BB962C8B-B14F-4D97-AF65-F5344CB8AC3E}">
        <p14:creationId xmlns:p14="http://schemas.microsoft.com/office/powerpoint/2010/main" val="3497008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Continue</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2335"/>
            <a:ext cx="9757672" cy="4274108"/>
          </a:xfrm>
        </p:spPr>
        <p:txBody>
          <a:bodyPr>
            <a:normAutofit/>
          </a:bodyPr>
          <a:lstStyle/>
          <a:p>
            <a:pPr>
              <a:spcAft>
                <a:spcPts val="800"/>
              </a:spcAft>
              <a:buSzPts val="1000"/>
              <a:buFont typeface="Wingdings" panose="05000000000000000000" pitchFamily="2" charset="2"/>
              <a:buChar char="q"/>
              <a:tabLst>
                <a:tab pos="457200" algn="l"/>
              </a:tabLst>
            </a:pPr>
            <a:r>
              <a:rPr lang="en-US" dirty="0"/>
              <a:t>The Housing’s selection of an Engineer or contractor and the extent of basic services are necessary to the realization of these goals.</a:t>
            </a:r>
          </a:p>
          <a:p>
            <a:pPr>
              <a:spcAft>
                <a:spcPts val="800"/>
              </a:spcAft>
              <a:buSzPts val="1000"/>
              <a:buFont typeface="Wingdings" panose="05000000000000000000" pitchFamily="2" charset="2"/>
              <a:buChar char="q"/>
              <a:tabLst>
                <a:tab pos="457200" algn="l"/>
              </a:tabLst>
            </a:pPr>
            <a:r>
              <a:rPr lang="en-US" dirty="0"/>
              <a:t>The QCSA’s ability to develop the Housing’s requirements into a documented design is critical to defining the quality and the basis for evaluation (such as tolerances and standards). </a:t>
            </a:r>
          </a:p>
          <a:p>
            <a:pPr>
              <a:spcAft>
                <a:spcPts val="800"/>
              </a:spcAft>
              <a:buSzPts val="1000"/>
              <a:buFont typeface="Wingdings" panose="05000000000000000000" pitchFamily="2" charset="2"/>
              <a:buChar char="q"/>
              <a:tabLst>
                <a:tab pos="457200" algn="l"/>
              </a:tabLst>
            </a:pPr>
            <a:r>
              <a:rPr lang="en-US" dirty="0"/>
              <a:t>The Engineer/contractor’s performance and the completed project will be evaluated based on conformance to the contract documents.</a:t>
            </a:r>
          </a:p>
        </p:txBody>
      </p:sp>
    </p:spTree>
    <p:extLst>
      <p:ext uri="{BB962C8B-B14F-4D97-AF65-F5344CB8AC3E}">
        <p14:creationId xmlns:p14="http://schemas.microsoft.com/office/powerpoint/2010/main" val="1406090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Quality mini Audit</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2335"/>
            <a:ext cx="9757672" cy="4274108"/>
          </a:xfrm>
        </p:spPr>
        <p:txBody>
          <a:bodyPr>
            <a:normAutofit fontScale="92500" lnSpcReduction="10000"/>
          </a:bodyPr>
          <a:lstStyle/>
          <a:p>
            <a:pPr>
              <a:spcAft>
                <a:spcPts val="800"/>
              </a:spcAft>
              <a:buSzPts val="1000"/>
              <a:buFont typeface="Wingdings" panose="05000000000000000000" pitchFamily="2" charset="2"/>
              <a:buChar char="q"/>
              <a:tabLst>
                <a:tab pos="457200" algn="l"/>
              </a:tabLst>
            </a:pPr>
            <a:r>
              <a:rPr lang="en-CA" dirty="0"/>
              <a:t>Define the scope of the service area?  </a:t>
            </a:r>
            <a:endParaRPr lang="en-US" dirty="0"/>
          </a:p>
          <a:p>
            <a:pPr>
              <a:spcAft>
                <a:spcPts val="800"/>
              </a:spcAft>
              <a:buSzPts val="1000"/>
              <a:buFont typeface="Wingdings" panose="05000000000000000000" pitchFamily="2" charset="2"/>
              <a:buChar char="q"/>
              <a:tabLst>
                <a:tab pos="457200" algn="l"/>
              </a:tabLst>
            </a:pPr>
            <a:r>
              <a:rPr lang="en-CA" dirty="0"/>
              <a:t>Do you have a RASCII matric?</a:t>
            </a:r>
          </a:p>
          <a:p>
            <a:pPr lvl="1">
              <a:spcAft>
                <a:spcPts val="800"/>
              </a:spcAft>
              <a:buSzPts val="1000"/>
              <a:buFont typeface="Wingdings" panose="05000000000000000000" pitchFamily="2" charset="2"/>
              <a:buChar char="§"/>
              <a:tabLst>
                <a:tab pos="457200" algn="l"/>
              </a:tabLst>
            </a:pPr>
            <a:r>
              <a:rPr lang="en-CA" dirty="0"/>
              <a:t>Level of Authorities? </a:t>
            </a:r>
          </a:p>
          <a:p>
            <a:pPr lvl="1">
              <a:spcAft>
                <a:spcPts val="800"/>
              </a:spcAft>
              <a:buSzPts val="1000"/>
              <a:buFont typeface="Wingdings" panose="05000000000000000000" pitchFamily="2" charset="2"/>
              <a:buChar char="§"/>
              <a:tabLst>
                <a:tab pos="457200" algn="l"/>
              </a:tabLst>
            </a:pPr>
            <a:r>
              <a:rPr lang="en-CA" dirty="0"/>
              <a:t>Responsibilities?</a:t>
            </a:r>
          </a:p>
          <a:p>
            <a:pPr lvl="1">
              <a:spcAft>
                <a:spcPts val="800"/>
              </a:spcAft>
              <a:buSzPts val="1000"/>
              <a:buFont typeface="Wingdings" panose="05000000000000000000" pitchFamily="2" charset="2"/>
              <a:buChar char="§"/>
              <a:tabLst>
                <a:tab pos="457200" algn="l"/>
              </a:tabLst>
            </a:pPr>
            <a:r>
              <a:rPr lang="en-CA" dirty="0"/>
              <a:t>Defined tasks?   </a:t>
            </a:r>
            <a:endParaRPr lang="en-US" dirty="0"/>
          </a:p>
          <a:p>
            <a:pPr>
              <a:spcAft>
                <a:spcPts val="800"/>
              </a:spcAft>
              <a:buSzPts val="1000"/>
              <a:buFont typeface="Wingdings" panose="05000000000000000000" pitchFamily="2" charset="2"/>
              <a:buChar char="q"/>
              <a:tabLst>
                <a:tab pos="457200" algn="l"/>
              </a:tabLst>
            </a:pPr>
            <a:r>
              <a:rPr lang="en-CA" dirty="0"/>
              <a:t>Define the current workflow and the QA Process,</a:t>
            </a:r>
            <a:endParaRPr lang="en-US" dirty="0"/>
          </a:p>
          <a:p>
            <a:pPr>
              <a:spcAft>
                <a:spcPts val="800"/>
              </a:spcAft>
              <a:buSzPts val="1000"/>
              <a:buFont typeface="Wingdings" panose="05000000000000000000" pitchFamily="2" charset="2"/>
              <a:buChar char="q"/>
              <a:tabLst>
                <a:tab pos="457200" algn="l"/>
              </a:tabLst>
            </a:pPr>
            <a:r>
              <a:rPr lang="en-CA" dirty="0"/>
              <a:t>Approval process in place! </a:t>
            </a:r>
            <a:endParaRPr lang="en-US" dirty="0"/>
          </a:p>
          <a:p>
            <a:pPr>
              <a:spcAft>
                <a:spcPts val="800"/>
              </a:spcAft>
              <a:buSzPts val="1000"/>
              <a:buFont typeface="Wingdings" panose="05000000000000000000" pitchFamily="2" charset="2"/>
              <a:buChar char="q"/>
              <a:tabLst>
                <a:tab pos="457200" algn="l"/>
              </a:tabLst>
            </a:pPr>
            <a:r>
              <a:rPr lang="en-CA" dirty="0"/>
              <a:t>Methods used to apply internal policies,</a:t>
            </a:r>
            <a:endParaRPr lang="en-US" dirty="0"/>
          </a:p>
          <a:p>
            <a:pPr marR="0">
              <a:spcAft>
                <a:spcPts val="800"/>
              </a:spcAft>
            </a:pPr>
            <a:endParaRPr lang="en-US" dirty="0"/>
          </a:p>
          <a:p>
            <a:endParaRPr lang="en-US" dirty="0"/>
          </a:p>
        </p:txBody>
      </p:sp>
    </p:spTree>
    <p:extLst>
      <p:ext uri="{BB962C8B-B14F-4D97-AF65-F5344CB8AC3E}">
        <p14:creationId xmlns:p14="http://schemas.microsoft.com/office/powerpoint/2010/main" val="3586377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Quality Audit</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2335"/>
            <a:ext cx="10392866" cy="4099604"/>
          </a:xfrm>
        </p:spPr>
        <p:txBody>
          <a:bodyPr>
            <a:normAutofit lnSpcReduction="10000"/>
          </a:bodyPr>
          <a:lstStyle/>
          <a:p>
            <a:pPr>
              <a:lnSpc>
                <a:spcPct val="70000"/>
              </a:lnSpc>
              <a:spcAft>
                <a:spcPts val="800"/>
              </a:spcAft>
              <a:buSzPts val="1000"/>
              <a:buFont typeface="Wingdings" panose="05000000000000000000" pitchFamily="2" charset="2"/>
              <a:buChar char="q"/>
              <a:tabLst>
                <a:tab pos="457200" algn="l"/>
              </a:tabLst>
            </a:pPr>
            <a:r>
              <a:rPr lang="en-CA" dirty="0"/>
              <a:t>Service life cycle, </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Documents life cycle, </a:t>
            </a:r>
          </a:p>
          <a:p>
            <a:pPr>
              <a:lnSpc>
                <a:spcPct val="70000"/>
              </a:lnSpc>
              <a:spcAft>
                <a:spcPts val="800"/>
              </a:spcAft>
              <a:buSzPts val="1000"/>
              <a:buFont typeface="Wingdings" panose="05000000000000000000" pitchFamily="2" charset="2"/>
              <a:buChar char="q"/>
              <a:tabLst>
                <a:tab pos="457200" algn="l"/>
              </a:tabLst>
            </a:pPr>
            <a:r>
              <a:rPr lang="en-CA" dirty="0"/>
              <a:t>Documents control system,</a:t>
            </a:r>
          </a:p>
          <a:p>
            <a:pPr>
              <a:lnSpc>
                <a:spcPct val="70000"/>
              </a:lnSpc>
              <a:spcAft>
                <a:spcPts val="800"/>
              </a:spcAft>
              <a:buSzPts val="1000"/>
              <a:buFont typeface="Wingdings" panose="05000000000000000000" pitchFamily="2" charset="2"/>
              <a:buChar char="q"/>
              <a:tabLst>
                <a:tab pos="457200" algn="l"/>
              </a:tabLst>
            </a:pPr>
            <a:r>
              <a:rPr lang="en-CA" dirty="0"/>
              <a:t>Documents and numbering system, </a:t>
            </a:r>
            <a:endParaRPr lang="en-US" dirty="0"/>
          </a:p>
          <a:p>
            <a:pPr>
              <a:lnSpc>
                <a:spcPct val="70000"/>
              </a:lnSpc>
              <a:spcAft>
                <a:spcPts val="800"/>
              </a:spcAft>
              <a:buSzPts val="1000"/>
              <a:buFont typeface="Wingdings" panose="05000000000000000000" pitchFamily="2" charset="2"/>
              <a:buChar char="q"/>
              <a:tabLst>
                <a:tab pos="457200" algn="l"/>
              </a:tabLst>
            </a:pPr>
            <a:r>
              <a:rPr lang="en-US" dirty="0"/>
              <a:t>Data Validation, </a:t>
            </a:r>
          </a:p>
          <a:p>
            <a:pPr>
              <a:lnSpc>
                <a:spcPct val="70000"/>
              </a:lnSpc>
              <a:spcAft>
                <a:spcPts val="800"/>
              </a:spcAft>
              <a:buSzPts val="1000"/>
              <a:buFont typeface="Wingdings" panose="05000000000000000000" pitchFamily="2" charset="2"/>
              <a:buChar char="q"/>
              <a:tabLst>
                <a:tab pos="457200" algn="l"/>
              </a:tabLst>
            </a:pPr>
            <a:r>
              <a:rPr lang="en-CA" dirty="0"/>
              <a:t>Controls in place, </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Communication log, </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Specification for projects,</a:t>
            </a:r>
            <a:endParaRPr lang="en-US" dirty="0"/>
          </a:p>
          <a:p>
            <a:endParaRPr lang="en-US" dirty="0"/>
          </a:p>
        </p:txBody>
      </p:sp>
    </p:spTree>
    <p:extLst>
      <p:ext uri="{BB962C8B-B14F-4D97-AF65-F5344CB8AC3E}">
        <p14:creationId xmlns:p14="http://schemas.microsoft.com/office/powerpoint/2010/main" val="1810283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Quality Audit</a:t>
            </a:r>
          </a:p>
        </p:txBody>
      </p:sp>
      <p:sp>
        <p:nvSpPr>
          <p:cNvPr id="4" name="Content Placeholder 6">
            <a:extLst>
              <a:ext uri="{FF2B5EF4-FFF2-40B4-BE49-F238E27FC236}">
                <a16:creationId xmlns:a16="http://schemas.microsoft.com/office/drawing/2014/main" id="{AA6883A5-EFD8-43CA-B6CF-501E3653830E}"/>
              </a:ext>
            </a:extLst>
          </p:cNvPr>
          <p:cNvSpPr txBox="1">
            <a:spLocks/>
          </p:cNvSpPr>
          <p:nvPr/>
        </p:nvSpPr>
        <p:spPr>
          <a:xfrm>
            <a:off x="1024919" y="2131927"/>
            <a:ext cx="10142161" cy="42741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70000"/>
              </a:lnSpc>
              <a:spcAft>
                <a:spcPts val="800"/>
              </a:spcAft>
              <a:buSzPts val="1000"/>
              <a:buFont typeface="Wingdings" panose="05000000000000000000" pitchFamily="2" charset="2"/>
              <a:buChar char="q"/>
              <a:tabLst>
                <a:tab pos="457200" algn="l"/>
              </a:tabLst>
            </a:pPr>
            <a:r>
              <a:rPr lang="en-CA" dirty="0"/>
              <a:t>How you deal with noncompliance and violations to the policy, </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Data verification methods,</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Data security and confidentiality, </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Documents / policies issued by Housing,</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Quality check lists, </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Conflict resolution, </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Suitability and Quality issues,</a:t>
            </a:r>
          </a:p>
          <a:p>
            <a:pPr>
              <a:lnSpc>
                <a:spcPct val="70000"/>
              </a:lnSpc>
              <a:spcAft>
                <a:spcPts val="800"/>
              </a:spcAft>
              <a:buSzPts val="1000"/>
              <a:buFont typeface="Wingdings" panose="05000000000000000000" pitchFamily="2" charset="2"/>
              <a:buChar char="q"/>
              <a:tabLst>
                <a:tab pos="457200" algn="l"/>
              </a:tabLst>
            </a:pPr>
            <a:r>
              <a:rPr lang="en-CA" dirty="0"/>
              <a:t>Sustainability,   </a:t>
            </a:r>
            <a:endParaRPr lang="en-US" dirty="0"/>
          </a:p>
        </p:txBody>
      </p:sp>
    </p:spTree>
    <p:extLst>
      <p:ext uri="{BB962C8B-B14F-4D97-AF65-F5344CB8AC3E}">
        <p14:creationId xmlns:p14="http://schemas.microsoft.com/office/powerpoint/2010/main" val="767545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Quality Audit</a:t>
            </a:r>
          </a:p>
        </p:txBody>
      </p:sp>
      <p:sp>
        <p:nvSpPr>
          <p:cNvPr id="4" name="Content Placeholder 6">
            <a:extLst>
              <a:ext uri="{FF2B5EF4-FFF2-40B4-BE49-F238E27FC236}">
                <a16:creationId xmlns:a16="http://schemas.microsoft.com/office/drawing/2014/main" id="{AA6883A5-EFD8-43CA-B6CF-501E3653830E}"/>
              </a:ext>
            </a:extLst>
          </p:cNvPr>
          <p:cNvSpPr txBox="1">
            <a:spLocks/>
          </p:cNvSpPr>
          <p:nvPr/>
        </p:nvSpPr>
        <p:spPr>
          <a:xfrm>
            <a:off x="1024919" y="2131927"/>
            <a:ext cx="4705786" cy="40664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nSpc>
                <a:spcPct val="70000"/>
              </a:lnSpc>
              <a:spcAft>
                <a:spcPts val="800"/>
              </a:spcAft>
              <a:buSzPts val="1000"/>
              <a:buFont typeface="Wingdings" panose="05000000000000000000" pitchFamily="2" charset="2"/>
              <a:buChar char="q"/>
              <a:tabLst>
                <a:tab pos="457200" algn="l"/>
              </a:tabLst>
            </a:pPr>
            <a:r>
              <a:rPr lang="en-CA" dirty="0"/>
              <a:t>Quality records, </a:t>
            </a:r>
            <a:endParaRPr lang="en-US" dirty="0"/>
          </a:p>
          <a:p>
            <a:pPr marR="0" lvl="0">
              <a:lnSpc>
                <a:spcPct val="70000"/>
              </a:lnSpc>
              <a:spcAft>
                <a:spcPts val="800"/>
              </a:spcAft>
              <a:buSzPts val="1000"/>
              <a:buFont typeface="Wingdings" panose="05000000000000000000" pitchFamily="2" charset="2"/>
              <a:buChar char="q"/>
              <a:tabLst>
                <a:tab pos="457200" algn="l"/>
              </a:tabLst>
            </a:pPr>
            <a:r>
              <a:rPr lang="en-CA" dirty="0"/>
              <a:t>Quality assurance framework</a:t>
            </a:r>
            <a:endParaRPr lang="en-US" dirty="0"/>
          </a:p>
          <a:p>
            <a:pPr marR="0" lvl="0">
              <a:lnSpc>
                <a:spcPct val="70000"/>
              </a:lnSpc>
              <a:spcAft>
                <a:spcPts val="800"/>
              </a:spcAft>
              <a:buSzPts val="1000"/>
              <a:buFont typeface="Wingdings" panose="05000000000000000000" pitchFamily="2" charset="2"/>
              <a:buChar char="q"/>
              <a:tabLst>
                <a:tab pos="457200" algn="l"/>
              </a:tabLst>
            </a:pPr>
            <a:r>
              <a:rPr lang="en-CA" dirty="0"/>
              <a:t>Change management, </a:t>
            </a:r>
            <a:endParaRPr lang="en-US" dirty="0"/>
          </a:p>
          <a:p>
            <a:pPr marR="0" lvl="0">
              <a:lnSpc>
                <a:spcPct val="70000"/>
              </a:lnSpc>
              <a:spcAft>
                <a:spcPts val="800"/>
              </a:spcAft>
              <a:buSzPts val="1000"/>
              <a:buFont typeface="Wingdings" panose="05000000000000000000" pitchFamily="2" charset="2"/>
              <a:buChar char="q"/>
              <a:tabLst>
                <a:tab pos="457200" algn="l"/>
              </a:tabLst>
            </a:pPr>
            <a:r>
              <a:rPr lang="en-CA" dirty="0"/>
              <a:t>Budget review, </a:t>
            </a:r>
            <a:endParaRPr lang="en-US" dirty="0"/>
          </a:p>
          <a:p>
            <a:pPr marR="0" lvl="0">
              <a:lnSpc>
                <a:spcPct val="70000"/>
              </a:lnSpc>
              <a:spcAft>
                <a:spcPts val="800"/>
              </a:spcAft>
              <a:buSzPts val="1000"/>
              <a:buFont typeface="Wingdings" panose="05000000000000000000" pitchFamily="2" charset="2"/>
              <a:buChar char="q"/>
              <a:tabLst>
                <a:tab pos="457200" algn="l"/>
              </a:tabLst>
            </a:pPr>
            <a:r>
              <a:rPr lang="en-CA" dirty="0"/>
              <a:t>Audit Management,</a:t>
            </a:r>
            <a:endParaRPr lang="en-US" dirty="0"/>
          </a:p>
          <a:p>
            <a:pPr marR="0" lvl="0">
              <a:lnSpc>
                <a:spcPct val="70000"/>
              </a:lnSpc>
              <a:spcAft>
                <a:spcPts val="800"/>
              </a:spcAft>
              <a:buSzPts val="1000"/>
              <a:buFont typeface="Wingdings" panose="05000000000000000000" pitchFamily="2" charset="2"/>
              <a:buChar char="q"/>
              <a:tabLst>
                <a:tab pos="457200" algn="l"/>
              </a:tabLst>
            </a:pPr>
            <a:r>
              <a:rPr lang="en-CA" dirty="0"/>
              <a:t>Equipment Management,</a:t>
            </a:r>
            <a:endParaRPr lang="en-US" dirty="0"/>
          </a:p>
          <a:p>
            <a:pPr marR="0" lvl="0">
              <a:lnSpc>
                <a:spcPct val="70000"/>
              </a:lnSpc>
              <a:spcAft>
                <a:spcPts val="800"/>
              </a:spcAft>
              <a:buSzPts val="1000"/>
              <a:buFont typeface="Wingdings" panose="05000000000000000000" pitchFamily="2" charset="2"/>
              <a:buChar char="q"/>
              <a:tabLst>
                <a:tab pos="457200" algn="l"/>
              </a:tabLst>
            </a:pPr>
            <a:r>
              <a:rPr lang="en-CA" dirty="0"/>
              <a:t>Complaint Management,</a:t>
            </a:r>
            <a:endParaRPr lang="en-US" dirty="0"/>
          </a:p>
          <a:p>
            <a:pPr marL="342900" marR="0" lvl="0" indent="-342900">
              <a:lnSpc>
                <a:spcPts val="1800"/>
              </a:lnSpc>
              <a:spcBef>
                <a:spcPts val="0"/>
              </a:spcBef>
              <a:spcAft>
                <a:spcPts val="800"/>
              </a:spcAft>
              <a:buSzPts val="1000"/>
              <a:buFont typeface="Symbol" panose="05050102010706020507" pitchFamily="18" charset="2"/>
              <a:buChar char=""/>
              <a:tabLst>
                <a:tab pos="457200" algn="l"/>
              </a:tabLst>
            </a:pPr>
            <a:endParaRPr lang="en-US" sz="2400" dirty="0"/>
          </a:p>
        </p:txBody>
      </p:sp>
      <p:sp>
        <p:nvSpPr>
          <p:cNvPr id="5" name="Content Placeholder 6">
            <a:extLst>
              <a:ext uri="{FF2B5EF4-FFF2-40B4-BE49-F238E27FC236}">
                <a16:creationId xmlns:a16="http://schemas.microsoft.com/office/drawing/2014/main" id="{E028649B-B9E3-4003-B36F-758F3A37F30E}"/>
              </a:ext>
            </a:extLst>
          </p:cNvPr>
          <p:cNvSpPr txBox="1">
            <a:spLocks/>
          </p:cNvSpPr>
          <p:nvPr/>
        </p:nvSpPr>
        <p:spPr>
          <a:xfrm>
            <a:off x="5788874" y="2067942"/>
            <a:ext cx="5378206" cy="42741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70000"/>
              </a:lnSpc>
              <a:spcAft>
                <a:spcPts val="800"/>
              </a:spcAft>
              <a:buSzPts val="1000"/>
              <a:buFont typeface="Wingdings" panose="05000000000000000000" pitchFamily="2" charset="2"/>
              <a:buChar char="q"/>
              <a:tabLst>
                <a:tab pos="457200" algn="l"/>
              </a:tabLst>
            </a:pPr>
            <a:r>
              <a:rPr lang="en-CA" dirty="0"/>
              <a:t>ISO Standards Management,</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Compliance Management,</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Maintenance Management,</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Risk Management,</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Supplier Quality Control,</a:t>
            </a:r>
            <a:endParaRPr lang="en-US" dirty="0"/>
          </a:p>
          <a:p>
            <a:pPr>
              <a:lnSpc>
                <a:spcPct val="70000"/>
              </a:lnSpc>
              <a:spcAft>
                <a:spcPts val="800"/>
              </a:spcAft>
              <a:buSzPts val="1000"/>
              <a:buFont typeface="Wingdings" panose="05000000000000000000" pitchFamily="2" charset="2"/>
              <a:buChar char="q"/>
              <a:tabLst>
                <a:tab pos="457200" algn="l"/>
              </a:tabLst>
            </a:pPr>
            <a:r>
              <a:rPr lang="en-CA" dirty="0"/>
              <a:t>Training Management,</a:t>
            </a:r>
            <a:endParaRPr lang="en-US" dirty="0"/>
          </a:p>
        </p:txBody>
      </p:sp>
    </p:spTree>
    <p:extLst>
      <p:ext uri="{BB962C8B-B14F-4D97-AF65-F5344CB8AC3E}">
        <p14:creationId xmlns:p14="http://schemas.microsoft.com/office/powerpoint/2010/main" val="1367697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QA Provisions, examples  </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2335"/>
            <a:ext cx="10515600" cy="4113564"/>
          </a:xfrm>
        </p:spPr>
        <p:txBody>
          <a:bodyPr>
            <a:normAutofit/>
          </a:bodyPr>
          <a:lstStyle/>
          <a:p>
            <a:r>
              <a:rPr lang="en-US" dirty="0"/>
              <a:t>GENERAL, requiring products to have been previously tested according to these criteria, thus providing an assurance. </a:t>
            </a:r>
          </a:p>
          <a:p>
            <a:r>
              <a:rPr lang="en-US" dirty="0"/>
              <a:t>Prerequisite performance requirements and source QC are usually specified in </a:t>
            </a:r>
          </a:p>
          <a:p>
            <a:pPr lvl="1"/>
            <a:r>
              <a:rPr lang="en-US" dirty="0"/>
              <a:t>Products and provide QA before the products are installed. This concurrent process of QA and QC involves the raw material supplier, product manufacturer, product supplier, installing subcontractor, contractor, Engineer, Service areas and QCSA. The distinctions between QA and QC and the responsibility for performing and enforcing these functions are necessary to the success of the completed project. </a:t>
            </a:r>
          </a:p>
          <a:p>
            <a:endParaRPr lang="en-US" dirty="0"/>
          </a:p>
        </p:txBody>
      </p:sp>
    </p:spTree>
    <p:extLst>
      <p:ext uri="{BB962C8B-B14F-4D97-AF65-F5344CB8AC3E}">
        <p14:creationId xmlns:p14="http://schemas.microsoft.com/office/powerpoint/2010/main" val="192426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Quality Assurance and Quality Control </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7570"/>
            <a:ext cx="10515600" cy="3480115"/>
          </a:xfrm>
        </p:spPr>
        <p:txBody>
          <a:bodyPr/>
          <a:lstStyle/>
          <a:p>
            <a:r>
              <a:rPr lang="en-US" b="1" dirty="0"/>
              <a:t>Quality</a:t>
            </a:r>
            <a:r>
              <a:rPr lang="en-US" dirty="0"/>
              <a:t> refers to the project requirements established by the contract documents,</a:t>
            </a:r>
          </a:p>
          <a:p>
            <a:r>
              <a:rPr lang="en-US" b="1" dirty="0"/>
              <a:t>QA</a:t>
            </a:r>
            <a:r>
              <a:rPr lang="en-US" dirty="0"/>
              <a:t> refers to the procedures for discovering defects and deficiencies or deviation to the Contract documents,  </a:t>
            </a:r>
          </a:p>
          <a:p>
            <a:r>
              <a:rPr lang="en-US" b="1" dirty="0"/>
              <a:t>QC</a:t>
            </a:r>
            <a:r>
              <a:rPr lang="en-US" dirty="0"/>
              <a:t> refers to the procedures for evaluating completed activities and elements of the work for conformance with contract requirements,</a:t>
            </a:r>
          </a:p>
          <a:p>
            <a:r>
              <a:rPr lang="en-US" dirty="0"/>
              <a:t>QC and QA are not exclusive of each other, </a:t>
            </a:r>
          </a:p>
        </p:txBody>
      </p:sp>
    </p:spTree>
    <p:extLst>
      <p:ext uri="{BB962C8B-B14F-4D97-AF65-F5344CB8AC3E}">
        <p14:creationId xmlns:p14="http://schemas.microsoft.com/office/powerpoint/2010/main" val="1014517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Participants Affect Quality  </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7570"/>
            <a:ext cx="10515600" cy="3480115"/>
          </a:xfrm>
        </p:spPr>
        <p:txBody>
          <a:bodyPr>
            <a:normAutofit/>
          </a:bodyPr>
          <a:lstStyle/>
          <a:p>
            <a:r>
              <a:rPr lang="en-US" dirty="0"/>
              <a:t>Each participant has a role in achieving quality,</a:t>
            </a:r>
          </a:p>
          <a:p>
            <a:r>
              <a:rPr lang="en-US" dirty="0"/>
              <a:t>RASCII Matrix, </a:t>
            </a:r>
          </a:p>
          <a:p>
            <a:r>
              <a:rPr lang="en-US" dirty="0"/>
              <a:t>While administrating a quality agreement between Service areas:</a:t>
            </a:r>
          </a:p>
          <a:p>
            <a:pPr lvl="1"/>
            <a:r>
              <a:rPr lang="en-US" dirty="0">
                <a:solidFill>
                  <a:srgbClr val="0000FF"/>
                </a:solidFill>
              </a:rPr>
              <a:t>QCSA endeavor to verify that the required quality of work is being provided,  </a:t>
            </a:r>
          </a:p>
          <a:p>
            <a:pPr lvl="1"/>
            <a:r>
              <a:rPr lang="en-US" dirty="0">
                <a:solidFill>
                  <a:srgbClr val="0000FF"/>
                </a:solidFill>
              </a:rPr>
              <a:t>Report / Inform Management of know deviations,</a:t>
            </a:r>
          </a:p>
          <a:p>
            <a:r>
              <a:rPr lang="en-US" dirty="0"/>
              <a:t>additional services for more extensive observation in the QCSA / Siksika’s SA agreement,</a:t>
            </a:r>
          </a:p>
        </p:txBody>
      </p:sp>
    </p:spTree>
    <p:extLst>
      <p:ext uri="{BB962C8B-B14F-4D97-AF65-F5344CB8AC3E}">
        <p14:creationId xmlns:p14="http://schemas.microsoft.com/office/powerpoint/2010/main" val="983027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Quality Role  </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2335"/>
            <a:ext cx="10515600" cy="3869259"/>
          </a:xfrm>
        </p:spPr>
        <p:txBody>
          <a:bodyPr>
            <a:normAutofit/>
          </a:bodyPr>
          <a:lstStyle/>
          <a:p>
            <a:r>
              <a:rPr lang="en-US" sz="3000" dirty="0"/>
              <a:t>Address the rights and responsibilities, AHJs, </a:t>
            </a:r>
          </a:p>
          <a:p>
            <a:r>
              <a:rPr lang="en-US" sz="3000" dirty="0"/>
              <a:t>Preparation of work specification,</a:t>
            </a:r>
          </a:p>
          <a:p>
            <a:r>
              <a:rPr lang="en-US" sz="3000" dirty="0"/>
              <a:t>Acting as interpreter of the contract documents,</a:t>
            </a:r>
          </a:p>
          <a:p>
            <a:r>
              <a:rPr lang="en-US" sz="3000" dirty="0"/>
              <a:t>Conduct field measurements, coordination, and scheduling, </a:t>
            </a:r>
          </a:p>
          <a:p>
            <a:r>
              <a:rPr lang="en-US" sz="3000" dirty="0"/>
              <a:t>Preparation and review of submittals,</a:t>
            </a:r>
          </a:p>
          <a:p>
            <a:r>
              <a:rPr lang="en-US" sz="3000" dirty="0"/>
              <a:t>Review materials requirements,</a:t>
            </a:r>
          </a:p>
          <a:p>
            <a:r>
              <a:rPr lang="en-US" sz="3000" dirty="0"/>
              <a:t>Objectively test and verify performance,</a:t>
            </a:r>
          </a:p>
          <a:p>
            <a:endParaRPr lang="en-US" dirty="0"/>
          </a:p>
          <a:p>
            <a:endParaRPr lang="en-US" dirty="0"/>
          </a:p>
        </p:txBody>
      </p:sp>
    </p:spTree>
    <p:extLst>
      <p:ext uri="{BB962C8B-B14F-4D97-AF65-F5344CB8AC3E}">
        <p14:creationId xmlns:p14="http://schemas.microsoft.com/office/powerpoint/2010/main" val="1152569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Examples of Quality Assurance </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2335"/>
            <a:ext cx="10515600" cy="4274108"/>
          </a:xfrm>
        </p:spPr>
        <p:txBody>
          <a:bodyPr>
            <a:normAutofit/>
          </a:bodyPr>
          <a:lstStyle/>
          <a:p>
            <a:r>
              <a:rPr lang="en-US" dirty="0"/>
              <a:t>Verifying site conditions,</a:t>
            </a:r>
          </a:p>
          <a:p>
            <a:r>
              <a:rPr lang="en-US" dirty="0"/>
              <a:t>taking field measurements, </a:t>
            </a:r>
          </a:p>
          <a:p>
            <a:r>
              <a:rPr lang="en-US" dirty="0"/>
              <a:t>correlating the information with the legislative documents, </a:t>
            </a:r>
          </a:p>
          <a:p>
            <a:r>
              <a:rPr lang="en-US" dirty="0"/>
              <a:t>reporting any errors, inconsistencies, or omissions,</a:t>
            </a:r>
          </a:p>
          <a:p>
            <a:r>
              <a:rPr lang="en-US" dirty="0"/>
              <a:t>Reviewing drawings,</a:t>
            </a:r>
          </a:p>
          <a:p>
            <a:r>
              <a:rPr lang="en-US" dirty="0"/>
              <a:t>Meeting with others to resolve unclear or conflicting matters,</a:t>
            </a:r>
          </a:p>
          <a:p>
            <a:r>
              <a:rPr lang="en-US" dirty="0"/>
              <a:t>Submitting satisfactory evidence of the kind and quality of products,</a:t>
            </a:r>
          </a:p>
          <a:p>
            <a:r>
              <a:rPr lang="en-US" dirty="0"/>
              <a:t>Obtaining certifications,</a:t>
            </a:r>
          </a:p>
          <a:p>
            <a:endParaRPr lang="en-US" dirty="0"/>
          </a:p>
          <a:p>
            <a:endParaRPr lang="en-US" dirty="0"/>
          </a:p>
        </p:txBody>
      </p:sp>
    </p:spTree>
    <p:extLst>
      <p:ext uri="{BB962C8B-B14F-4D97-AF65-F5344CB8AC3E}">
        <p14:creationId xmlns:p14="http://schemas.microsoft.com/office/powerpoint/2010/main" val="426456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Examples of Quality Control</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2335"/>
            <a:ext cx="10515600" cy="4274108"/>
          </a:xfrm>
        </p:spPr>
        <p:txBody>
          <a:bodyPr>
            <a:normAutofit/>
          </a:bodyPr>
          <a:lstStyle/>
          <a:p>
            <a:r>
              <a:rPr lang="en-US" dirty="0"/>
              <a:t>Comparing items to an acceptable standard, </a:t>
            </a:r>
          </a:p>
          <a:p>
            <a:r>
              <a:rPr lang="en-US" dirty="0"/>
              <a:t>Determining whether items are within an acceptable range of deviation or tolerance, </a:t>
            </a:r>
          </a:p>
          <a:p>
            <a:r>
              <a:rPr lang="en-US" dirty="0"/>
              <a:t>Checking against a list of requirements, </a:t>
            </a:r>
          </a:p>
          <a:p>
            <a:r>
              <a:rPr lang="en-US" dirty="0"/>
              <a:t>Monitoring, verifying, and substantiating requirements, </a:t>
            </a:r>
          </a:p>
          <a:p>
            <a:r>
              <a:rPr lang="en-US" dirty="0"/>
              <a:t>Testing and inspection,</a:t>
            </a:r>
          </a:p>
          <a:p>
            <a:endParaRPr lang="en-US" dirty="0"/>
          </a:p>
        </p:txBody>
      </p:sp>
    </p:spTree>
    <p:extLst>
      <p:ext uri="{BB962C8B-B14F-4D97-AF65-F5344CB8AC3E}">
        <p14:creationId xmlns:p14="http://schemas.microsoft.com/office/powerpoint/2010/main" val="3349032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QA/AC Workflow</a:t>
            </a:r>
          </a:p>
        </p:txBody>
      </p:sp>
      <p:sp>
        <p:nvSpPr>
          <p:cNvPr id="6" name="TextBox 5">
            <a:extLst>
              <a:ext uri="{FF2B5EF4-FFF2-40B4-BE49-F238E27FC236}">
                <a16:creationId xmlns:a16="http://schemas.microsoft.com/office/drawing/2014/main" id="{07040301-BF4F-46C6-9850-F7D260CA8245}"/>
              </a:ext>
            </a:extLst>
          </p:cNvPr>
          <p:cNvSpPr txBox="1"/>
          <p:nvPr/>
        </p:nvSpPr>
        <p:spPr>
          <a:xfrm>
            <a:off x="824256" y="2121966"/>
            <a:ext cx="1151726"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Establish quality standards</a:t>
            </a:r>
          </a:p>
        </p:txBody>
      </p:sp>
      <p:cxnSp>
        <p:nvCxnSpPr>
          <p:cNvPr id="9" name="Straight Arrow Connector 8">
            <a:extLst>
              <a:ext uri="{FF2B5EF4-FFF2-40B4-BE49-F238E27FC236}">
                <a16:creationId xmlns:a16="http://schemas.microsoft.com/office/drawing/2014/main" id="{5CBC87E8-9AF9-43DE-8A50-3CE55E95E302}"/>
              </a:ext>
            </a:extLst>
          </p:cNvPr>
          <p:cNvCxnSpPr>
            <a:cxnSpLocks/>
          </p:cNvCxnSpPr>
          <p:nvPr/>
        </p:nvCxnSpPr>
        <p:spPr>
          <a:xfrm>
            <a:off x="1975982" y="2584604"/>
            <a:ext cx="5723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8B2785D-E94B-4FA9-8924-2111B7E24565}"/>
              </a:ext>
            </a:extLst>
          </p:cNvPr>
          <p:cNvSpPr txBox="1"/>
          <p:nvPr/>
        </p:nvSpPr>
        <p:spPr>
          <a:xfrm>
            <a:off x="2548353" y="2260465"/>
            <a:ext cx="1640335" cy="64633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Review the Requirements </a:t>
            </a:r>
          </a:p>
        </p:txBody>
      </p:sp>
      <p:sp>
        <p:nvSpPr>
          <p:cNvPr id="12" name="TextBox 11">
            <a:extLst>
              <a:ext uri="{FF2B5EF4-FFF2-40B4-BE49-F238E27FC236}">
                <a16:creationId xmlns:a16="http://schemas.microsoft.com/office/drawing/2014/main" id="{9348B490-6B5F-44B9-A4B1-95B8D66FAA18}"/>
              </a:ext>
            </a:extLst>
          </p:cNvPr>
          <p:cNvSpPr txBox="1"/>
          <p:nvPr/>
        </p:nvSpPr>
        <p:spPr>
          <a:xfrm>
            <a:off x="4761059" y="2121966"/>
            <a:ext cx="164033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dirty="0"/>
              <a:t>Testing, Inspection or evaluating </a:t>
            </a:r>
          </a:p>
        </p:txBody>
      </p:sp>
      <p:cxnSp>
        <p:nvCxnSpPr>
          <p:cNvPr id="13" name="Straight Arrow Connector 12">
            <a:extLst>
              <a:ext uri="{FF2B5EF4-FFF2-40B4-BE49-F238E27FC236}">
                <a16:creationId xmlns:a16="http://schemas.microsoft.com/office/drawing/2014/main" id="{A8D0FC7E-C84C-43EC-8FDB-C8A31700B8F7}"/>
              </a:ext>
            </a:extLst>
          </p:cNvPr>
          <p:cNvCxnSpPr>
            <a:cxnSpLocks/>
          </p:cNvCxnSpPr>
          <p:nvPr/>
        </p:nvCxnSpPr>
        <p:spPr>
          <a:xfrm>
            <a:off x="4188688" y="2583630"/>
            <a:ext cx="5723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BAE8FD4-1AAA-4ECC-8ABA-56A22D9B9417}"/>
              </a:ext>
            </a:extLst>
          </p:cNvPr>
          <p:cNvSpPr txBox="1"/>
          <p:nvPr/>
        </p:nvSpPr>
        <p:spPr>
          <a:xfrm>
            <a:off x="6973765" y="2242575"/>
            <a:ext cx="1640335" cy="64633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Review Performance </a:t>
            </a:r>
          </a:p>
        </p:txBody>
      </p:sp>
      <p:sp>
        <p:nvSpPr>
          <p:cNvPr id="15" name="TextBox 14">
            <a:extLst>
              <a:ext uri="{FF2B5EF4-FFF2-40B4-BE49-F238E27FC236}">
                <a16:creationId xmlns:a16="http://schemas.microsoft.com/office/drawing/2014/main" id="{64E7AAFB-90AB-4922-8513-CA0DA337CC7F}"/>
              </a:ext>
            </a:extLst>
          </p:cNvPr>
          <p:cNvSpPr txBox="1"/>
          <p:nvPr/>
        </p:nvSpPr>
        <p:spPr>
          <a:xfrm>
            <a:off x="9186471" y="3578458"/>
            <a:ext cx="1640335" cy="64633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Design ad select methods </a:t>
            </a:r>
          </a:p>
        </p:txBody>
      </p:sp>
      <p:sp>
        <p:nvSpPr>
          <p:cNvPr id="16" name="TextBox 15">
            <a:extLst>
              <a:ext uri="{FF2B5EF4-FFF2-40B4-BE49-F238E27FC236}">
                <a16:creationId xmlns:a16="http://schemas.microsoft.com/office/drawing/2014/main" id="{D5A1A36D-B3FF-4609-940B-B0317F2BE49A}"/>
              </a:ext>
            </a:extLst>
          </p:cNvPr>
          <p:cNvSpPr txBox="1"/>
          <p:nvPr/>
        </p:nvSpPr>
        <p:spPr>
          <a:xfrm>
            <a:off x="4761058" y="3439958"/>
            <a:ext cx="1640335"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Review the adapted methods </a:t>
            </a:r>
          </a:p>
        </p:txBody>
      </p:sp>
      <p:sp>
        <p:nvSpPr>
          <p:cNvPr id="17" name="TextBox 16">
            <a:extLst>
              <a:ext uri="{FF2B5EF4-FFF2-40B4-BE49-F238E27FC236}">
                <a16:creationId xmlns:a16="http://schemas.microsoft.com/office/drawing/2014/main" id="{C83B1F47-A6C7-4515-B93D-CE2ADD290310}"/>
              </a:ext>
            </a:extLst>
          </p:cNvPr>
          <p:cNvSpPr txBox="1"/>
          <p:nvPr/>
        </p:nvSpPr>
        <p:spPr>
          <a:xfrm>
            <a:off x="9186471" y="2121966"/>
            <a:ext cx="164033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dirty="0"/>
              <a:t>Analyze for optimum performance</a:t>
            </a:r>
          </a:p>
        </p:txBody>
      </p:sp>
      <p:sp>
        <p:nvSpPr>
          <p:cNvPr id="18" name="TextBox 17">
            <a:extLst>
              <a:ext uri="{FF2B5EF4-FFF2-40B4-BE49-F238E27FC236}">
                <a16:creationId xmlns:a16="http://schemas.microsoft.com/office/drawing/2014/main" id="{84E208DC-8FCD-4E1F-A165-E1717B59DB9C}"/>
              </a:ext>
            </a:extLst>
          </p:cNvPr>
          <p:cNvSpPr txBox="1"/>
          <p:nvPr/>
        </p:nvSpPr>
        <p:spPr>
          <a:xfrm>
            <a:off x="6959791" y="3439958"/>
            <a:ext cx="164033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dirty="0"/>
              <a:t>Test the Design or selected methods</a:t>
            </a:r>
          </a:p>
        </p:txBody>
      </p:sp>
      <p:cxnSp>
        <p:nvCxnSpPr>
          <p:cNvPr id="19" name="Straight Arrow Connector 18">
            <a:extLst>
              <a:ext uri="{FF2B5EF4-FFF2-40B4-BE49-F238E27FC236}">
                <a16:creationId xmlns:a16="http://schemas.microsoft.com/office/drawing/2014/main" id="{ED9A5F4E-9547-4DED-8ADB-B0B40A0139C3}"/>
              </a:ext>
            </a:extLst>
          </p:cNvPr>
          <p:cNvCxnSpPr>
            <a:cxnSpLocks/>
          </p:cNvCxnSpPr>
          <p:nvPr/>
        </p:nvCxnSpPr>
        <p:spPr>
          <a:xfrm>
            <a:off x="6401394" y="2551590"/>
            <a:ext cx="5723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BCC6E95-6E2F-42A3-B04C-8055B27FE825}"/>
              </a:ext>
            </a:extLst>
          </p:cNvPr>
          <p:cNvCxnSpPr>
            <a:cxnSpLocks/>
          </p:cNvCxnSpPr>
          <p:nvPr/>
        </p:nvCxnSpPr>
        <p:spPr>
          <a:xfrm>
            <a:off x="8614100" y="2551590"/>
            <a:ext cx="5723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C0C716D-7615-4597-BF75-5FB32FC978D8}"/>
              </a:ext>
            </a:extLst>
          </p:cNvPr>
          <p:cNvCxnSpPr>
            <a:cxnSpLocks/>
          </p:cNvCxnSpPr>
          <p:nvPr/>
        </p:nvCxnSpPr>
        <p:spPr>
          <a:xfrm>
            <a:off x="10004902" y="3045296"/>
            <a:ext cx="1736" cy="533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573D5CED-EEA6-40FF-940F-2816A15F61F3}"/>
              </a:ext>
            </a:extLst>
          </p:cNvPr>
          <p:cNvCxnSpPr>
            <a:cxnSpLocks/>
          </p:cNvCxnSpPr>
          <p:nvPr/>
        </p:nvCxnSpPr>
        <p:spPr>
          <a:xfrm flipH="1">
            <a:off x="8607113" y="3901623"/>
            <a:ext cx="5723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EDA73BB-0135-484E-BE1A-73365F806543}"/>
              </a:ext>
            </a:extLst>
          </p:cNvPr>
          <p:cNvCxnSpPr>
            <a:cxnSpLocks/>
          </p:cNvCxnSpPr>
          <p:nvPr/>
        </p:nvCxnSpPr>
        <p:spPr>
          <a:xfrm flipH="1">
            <a:off x="6387420" y="3901623"/>
            <a:ext cx="5723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2FC98DA-36D6-49BC-9A38-26F753676BE2}"/>
              </a:ext>
            </a:extLst>
          </p:cNvPr>
          <p:cNvCxnSpPr>
            <a:cxnSpLocks/>
          </p:cNvCxnSpPr>
          <p:nvPr/>
        </p:nvCxnSpPr>
        <p:spPr>
          <a:xfrm flipH="1">
            <a:off x="4188688" y="3901623"/>
            <a:ext cx="5723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893B0F95-C06C-484E-978F-414CBFD221EF}"/>
              </a:ext>
            </a:extLst>
          </p:cNvPr>
          <p:cNvCxnSpPr>
            <a:cxnSpLocks/>
          </p:cNvCxnSpPr>
          <p:nvPr/>
        </p:nvCxnSpPr>
        <p:spPr>
          <a:xfrm>
            <a:off x="1328555" y="4358823"/>
            <a:ext cx="0" cy="7333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43A92155-4DE1-41CD-93FE-59AD54ED3B88}"/>
              </a:ext>
            </a:extLst>
          </p:cNvPr>
          <p:cNvCxnSpPr>
            <a:cxnSpLocks/>
          </p:cNvCxnSpPr>
          <p:nvPr/>
        </p:nvCxnSpPr>
        <p:spPr>
          <a:xfrm flipH="1">
            <a:off x="2171410" y="3871281"/>
            <a:ext cx="5723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4E28FA62-F905-4A70-AC0C-FC9AB113C571}"/>
              </a:ext>
            </a:extLst>
          </p:cNvPr>
          <p:cNvSpPr txBox="1"/>
          <p:nvPr/>
        </p:nvSpPr>
        <p:spPr>
          <a:xfrm>
            <a:off x="2534378" y="3435493"/>
            <a:ext cx="1640335"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Prepare product data SD, CCA</a:t>
            </a:r>
          </a:p>
        </p:txBody>
      </p:sp>
      <p:sp>
        <p:nvSpPr>
          <p:cNvPr id="36" name="TextBox 35">
            <a:extLst>
              <a:ext uri="{FF2B5EF4-FFF2-40B4-BE49-F238E27FC236}">
                <a16:creationId xmlns:a16="http://schemas.microsoft.com/office/drawing/2014/main" id="{8D283C31-373D-40FC-8089-B404C533FD2C}"/>
              </a:ext>
            </a:extLst>
          </p:cNvPr>
          <p:cNvSpPr txBox="1"/>
          <p:nvPr/>
        </p:nvSpPr>
        <p:spPr>
          <a:xfrm>
            <a:off x="531075" y="3435493"/>
            <a:ext cx="1640335"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Tag pre-work or coordinate with drawings </a:t>
            </a:r>
          </a:p>
        </p:txBody>
      </p:sp>
      <p:sp>
        <p:nvSpPr>
          <p:cNvPr id="37" name="TextBox 36">
            <a:extLst>
              <a:ext uri="{FF2B5EF4-FFF2-40B4-BE49-F238E27FC236}">
                <a16:creationId xmlns:a16="http://schemas.microsoft.com/office/drawing/2014/main" id="{3855E9E5-5BD2-481E-BD24-876E3D254A16}"/>
              </a:ext>
            </a:extLst>
          </p:cNvPr>
          <p:cNvSpPr txBox="1"/>
          <p:nvPr/>
        </p:nvSpPr>
        <p:spPr>
          <a:xfrm>
            <a:off x="517099" y="5092180"/>
            <a:ext cx="2017279"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dirty="0"/>
              <a:t>Inspect and observe the pre-work requirements</a:t>
            </a:r>
          </a:p>
        </p:txBody>
      </p:sp>
      <p:cxnSp>
        <p:nvCxnSpPr>
          <p:cNvPr id="39" name="Straight Arrow Connector 38">
            <a:extLst>
              <a:ext uri="{FF2B5EF4-FFF2-40B4-BE49-F238E27FC236}">
                <a16:creationId xmlns:a16="http://schemas.microsoft.com/office/drawing/2014/main" id="{EDBE7DC2-9ED0-4A3E-B4EC-2A25CFA60E0D}"/>
              </a:ext>
            </a:extLst>
          </p:cNvPr>
          <p:cNvCxnSpPr>
            <a:cxnSpLocks/>
          </p:cNvCxnSpPr>
          <p:nvPr/>
        </p:nvCxnSpPr>
        <p:spPr>
          <a:xfrm>
            <a:off x="2548353" y="5535071"/>
            <a:ext cx="3657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90F2A7AB-B180-4C5D-9530-5F9759E2A12C}"/>
              </a:ext>
            </a:extLst>
          </p:cNvPr>
          <p:cNvSpPr txBox="1"/>
          <p:nvPr/>
        </p:nvSpPr>
        <p:spPr>
          <a:xfrm>
            <a:off x="2914113" y="5222133"/>
            <a:ext cx="1640335" cy="64633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Observe Work progress</a:t>
            </a:r>
          </a:p>
        </p:txBody>
      </p:sp>
      <p:sp>
        <p:nvSpPr>
          <p:cNvPr id="41" name="TextBox 40">
            <a:extLst>
              <a:ext uri="{FF2B5EF4-FFF2-40B4-BE49-F238E27FC236}">
                <a16:creationId xmlns:a16="http://schemas.microsoft.com/office/drawing/2014/main" id="{1468F52F-A7F3-4D53-8843-8F4457B4EBE8}"/>
              </a:ext>
            </a:extLst>
          </p:cNvPr>
          <p:cNvSpPr txBox="1"/>
          <p:nvPr/>
        </p:nvSpPr>
        <p:spPr>
          <a:xfrm>
            <a:off x="5126819" y="5061388"/>
            <a:ext cx="1640335"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Take measurement/Compliance  </a:t>
            </a:r>
          </a:p>
        </p:txBody>
      </p:sp>
      <p:cxnSp>
        <p:nvCxnSpPr>
          <p:cNvPr id="42" name="Straight Arrow Connector 41">
            <a:extLst>
              <a:ext uri="{FF2B5EF4-FFF2-40B4-BE49-F238E27FC236}">
                <a16:creationId xmlns:a16="http://schemas.microsoft.com/office/drawing/2014/main" id="{4838BFEA-81CF-46B8-811D-8360DD00E608}"/>
              </a:ext>
            </a:extLst>
          </p:cNvPr>
          <p:cNvCxnSpPr>
            <a:cxnSpLocks/>
          </p:cNvCxnSpPr>
          <p:nvPr/>
        </p:nvCxnSpPr>
        <p:spPr>
          <a:xfrm>
            <a:off x="4554448" y="5541729"/>
            <a:ext cx="5723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E98C9E04-3C22-4D8B-82B7-FF16E455B807}"/>
              </a:ext>
            </a:extLst>
          </p:cNvPr>
          <p:cNvSpPr txBox="1"/>
          <p:nvPr/>
        </p:nvSpPr>
        <p:spPr>
          <a:xfrm>
            <a:off x="7132914" y="5080064"/>
            <a:ext cx="164033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dirty="0"/>
              <a:t>Test the constructed part </a:t>
            </a:r>
          </a:p>
        </p:txBody>
      </p:sp>
      <p:sp>
        <p:nvSpPr>
          <p:cNvPr id="44" name="TextBox 43">
            <a:extLst>
              <a:ext uri="{FF2B5EF4-FFF2-40B4-BE49-F238E27FC236}">
                <a16:creationId xmlns:a16="http://schemas.microsoft.com/office/drawing/2014/main" id="{50E931FC-BA82-486D-B93E-48B71EC02D80}"/>
              </a:ext>
            </a:extLst>
          </p:cNvPr>
          <p:cNvSpPr txBox="1"/>
          <p:nvPr/>
        </p:nvSpPr>
        <p:spPr>
          <a:xfrm>
            <a:off x="9139009" y="5055895"/>
            <a:ext cx="164033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dirty="0"/>
              <a:t>Take the tolerance measurements </a:t>
            </a:r>
          </a:p>
        </p:txBody>
      </p:sp>
      <p:cxnSp>
        <p:nvCxnSpPr>
          <p:cNvPr id="45" name="Straight Arrow Connector 44">
            <a:extLst>
              <a:ext uri="{FF2B5EF4-FFF2-40B4-BE49-F238E27FC236}">
                <a16:creationId xmlns:a16="http://schemas.microsoft.com/office/drawing/2014/main" id="{49A36B3D-9284-443C-85CC-04CBCB4518BA}"/>
              </a:ext>
            </a:extLst>
          </p:cNvPr>
          <p:cNvCxnSpPr>
            <a:cxnSpLocks/>
          </p:cNvCxnSpPr>
          <p:nvPr/>
        </p:nvCxnSpPr>
        <p:spPr>
          <a:xfrm>
            <a:off x="6767154" y="5517560"/>
            <a:ext cx="3657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BD37D181-4EAB-44D2-ADED-88679C1C0F70}"/>
              </a:ext>
            </a:extLst>
          </p:cNvPr>
          <p:cNvCxnSpPr>
            <a:cxnSpLocks/>
          </p:cNvCxnSpPr>
          <p:nvPr/>
        </p:nvCxnSpPr>
        <p:spPr>
          <a:xfrm>
            <a:off x="8773249" y="5541729"/>
            <a:ext cx="3657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739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4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5"/>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4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5" grpId="0" animBg="1"/>
      <p:bldP spid="16" grpId="0" animBg="1"/>
      <p:bldP spid="17" grpId="0" animBg="1"/>
      <p:bldP spid="18" grpId="0" animBg="1"/>
      <p:bldP spid="35" grpId="0" animBg="1"/>
      <p:bldP spid="36" grpId="0" animBg="1"/>
      <p:bldP spid="37" grpId="0" animBg="1"/>
      <p:bldP spid="40" grpId="0" animBg="1"/>
      <p:bldP spid="41" grpId="0" animBg="1"/>
      <p:bldP spid="43" grpId="0" animBg="1"/>
      <p:bldP spid="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Effective quality planning and building QAA </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838200" y="2252335"/>
            <a:ext cx="10515600" cy="4274108"/>
          </a:xfrm>
        </p:spPr>
        <p:txBody>
          <a:bodyPr>
            <a:normAutofit lnSpcReduction="10000"/>
          </a:bodyPr>
          <a:lstStyle/>
          <a:p>
            <a:pPr marR="0">
              <a:spcAft>
                <a:spcPts val="800"/>
              </a:spcAft>
            </a:pPr>
            <a:r>
              <a:rPr lang="en-CA" dirty="0"/>
              <a:t>The goal of this QAA is to control all quality assurance measures to ensure quality between QCSA and Housing SA to build a parentship between Siksika tribal administration different area in the level of projects, Proper performance of quality assurance,</a:t>
            </a:r>
          </a:p>
          <a:p>
            <a:pPr marR="0">
              <a:spcAft>
                <a:spcPts val="800"/>
              </a:spcAft>
            </a:pPr>
            <a:r>
              <a:rPr lang="en-US" dirty="0"/>
              <a:t>Standards to identify different methods,</a:t>
            </a:r>
          </a:p>
          <a:p>
            <a:pPr marR="0">
              <a:spcAft>
                <a:spcPts val="800"/>
              </a:spcAft>
            </a:pPr>
            <a:r>
              <a:rPr lang="en-CA" dirty="0"/>
              <a:t>Detecting and preventing specific design or work-related potential errors during development of studies, construction execution etc.</a:t>
            </a:r>
          </a:p>
          <a:p>
            <a:pPr marR="0">
              <a:spcAft>
                <a:spcPts val="800"/>
              </a:spcAft>
            </a:pPr>
            <a:r>
              <a:rPr lang="en-CA" dirty="0"/>
              <a:t>Selecting bidders based on qualifications and particular area of expertise, </a:t>
            </a:r>
            <a:endParaRPr lang="en-US" dirty="0"/>
          </a:p>
          <a:p>
            <a:endParaRPr lang="en-US" dirty="0"/>
          </a:p>
        </p:txBody>
      </p:sp>
    </p:spTree>
    <p:extLst>
      <p:ext uri="{BB962C8B-B14F-4D97-AF65-F5344CB8AC3E}">
        <p14:creationId xmlns:p14="http://schemas.microsoft.com/office/powerpoint/2010/main" val="814836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798-9BDA-4948-B213-FBA276F73243}"/>
              </a:ext>
            </a:extLst>
          </p:cNvPr>
          <p:cNvSpPr>
            <a:spLocks noGrp="1"/>
          </p:cNvSpPr>
          <p:nvPr>
            <p:ph type="title"/>
          </p:nvPr>
        </p:nvSpPr>
        <p:spPr>
          <a:xfrm>
            <a:off x="531074" y="932007"/>
            <a:ext cx="10515600" cy="1325563"/>
          </a:xfrm>
        </p:spPr>
        <p:txBody>
          <a:bodyPr/>
          <a:lstStyle/>
          <a:p>
            <a:r>
              <a:rPr lang="en-CA" dirty="0"/>
              <a:t>Housing’s Quality</a:t>
            </a:r>
          </a:p>
        </p:txBody>
      </p:sp>
      <p:sp>
        <p:nvSpPr>
          <p:cNvPr id="7" name="Content Placeholder 6">
            <a:extLst>
              <a:ext uri="{FF2B5EF4-FFF2-40B4-BE49-F238E27FC236}">
                <a16:creationId xmlns:a16="http://schemas.microsoft.com/office/drawing/2014/main" id="{900946C3-10C0-4D34-9674-9B49B39C9BE5}"/>
              </a:ext>
            </a:extLst>
          </p:cNvPr>
          <p:cNvSpPr>
            <a:spLocks noGrp="1"/>
          </p:cNvSpPr>
          <p:nvPr>
            <p:ph idx="1"/>
          </p:nvPr>
        </p:nvSpPr>
        <p:spPr>
          <a:xfrm>
            <a:off x="761418" y="2035950"/>
            <a:ext cx="10134600" cy="4532373"/>
          </a:xfrm>
        </p:spPr>
        <p:txBody>
          <a:bodyPr>
            <a:noAutofit/>
          </a:bodyPr>
          <a:lstStyle/>
          <a:p>
            <a:pPr>
              <a:spcAft>
                <a:spcPts val="800"/>
              </a:spcAft>
              <a:buSzPts val="1000"/>
              <a:buFont typeface="Wingdings" panose="05000000000000000000" pitchFamily="2" charset="2"/>
              <a:buChar char="q"/>
              <a:tabLst>
                <a:tab pos="457200" algn="l"/>
              </a:tabLst>
            </a:pPr>
            <a:r>
              <a:rPr lang="en-US" dirty="0"/>
              <a:t>The Housing must have </a:t>
            </a:r>
          </a:p>
          <a:p>
            <a:pPr lvl="1">
              <a:spcAft>
                <a:spcPts val="800"/>
              </a:spcAft>
              <a:buSzPts val="1000"/>
              <a:buFont typeface="Wingdings" panose="05000000000000000000" pitchFamily="2" charset="2"/>
              <a:buChar char="q"/>
              <a:tabLst>
                <a:tab pos="457200" algn="l"/>
              </a:tabLst>
            </a:pPr>
            <a:r>
              <a:rPr lang="en-US" dirty="0"/>
              <a:t>Realistic goals, </a:t>
            </a:r>
          </a:p>
          <a:p>
            <a:pPr lvl="1">
              <a:spcAft>
                <a:spcPts val="800"/>
              </a:spcAft>
              <a:buSzPts val="1000"/>
              <a:buFont typeface="Wingdings" panose="05000000000000000000" pitchFamily="2" charset="2"/>
              <a:buChar char="q"/>
              <a:tabLst>
                <a:tab pos="457200" algn="l"/>
              </a:tabLst>
            </a:pPr>
            <a:r>
              <a:rPr lang="en-US" dirty="0"/>
              <a:t>Reasonable program, </a:t>
            </a:r>
          </a:p>
          <a:p>
            <a:pPr lvl="1">
              <a:spcAft>
                <a:spcPts val="800"/>
              </a:spcAft>
              <a:buSzPts val="1000"/>
              <a:buFont typeface="Wingdings" panose="05000000000000000000" pitchFamily="2" charset="2"/>
              <a:buChar char="q"/>
              <a:tabLst>
                <a:tab pos="457200" algn="l"/>
              </a:tabLst>
            </a:pPr>
            <a:r>
              <a:rPr lang="en-US" dirty="0"/>
              <a:t>Budget, </a:t>
            </a:r>
          </a:p>
          <a:p>
            <a:pPr lvl="1">
              <a:spcAft>
                <a:spcPts val="800"/>
              </a:spcAft>
              <a:buSzPts val="1000"/>
              <a:buFont typeface="Wingdings" panose="05000000000000000000" pitchFamily="2" charset="2"/>
              <a:buChar char="q"/>
              <a:tabLst>
                <a:tab pos="457200" algn="l"/>
              </a:tabLst>
            </a:pPr>
            <a:r>
              <a:rPr lang="en-US" dirty="0"/>
              <a:t>Annual execution schedule, </a:t>
            </a:r>
          </a:p>
          <a:p>
            <a:pPr lvl="1">
              <a:spcAft>
                <a:spcPts val="800"/>
              </a:spcAft>
              <a:buSzPts val="1000"/>
              <a:buFont typeface="Wingdings" panose="05000000000000000000" pitchFamily="2" charset="2"/>
              <a:buChar char="q"/>
              <a:tabLst>
                <a:tab pos="457200" algn="l"/>
              </a:tabLst>
            </a:pPr>
            <a:r>
              <a:rPr lang="en-US" dirty="0"/>
              <a:t>legislative guidelines, along with </a:t>
            </a:r>
          </a:p>
          <a:p>
            <a:pPr lvl="1">
              <a:spcAft>
                <a:spcPts val="800"/>
              </a:spcAft>
              <a:buSzPts val="1000"/>
              <a:buFont typeface="Wingdings" panose="05000000000000000000" pitchFamily="2" charset="2"/>
              <a:buChar char="q"/>
              <a:tabLst>
                <a:tab pos="457200" algn="l"/>
              </a:tabLst>
            </a:pPr>
            <a:r>
              <a:rPr lang="en-US" dirty="0"/>
              <a:t>Procedures for QA and QC, </a:t>
            </a:r>
          </a:p>
          <a:p>
            <a:pPr lvl="2">
              <a:spcAft>
                <a:spcPts val="800"/>
              </a:spcAft>
              <a:buSzPts val="1000"/>
              <a:buFont typeface="Wingdings" panose="05000000000000000000" pitchFamily="2" charset="2"/>
              <a:buChar char="q"/>
              <a:tabLst>
                <a:tab pos="457200" algn="l"/>
              </a:tabLst>
            </a:pPr>
            <a:r>
              <a:rPr lang="en-US" dirty="0"/>
              <a:t>Enforce these procedures.</a:t>
            </a:r>
          </a:p>
          <a:p>
            <a:pPr lvl="2">
              <a:spcAft>
                <a:spcPts val="800"/>
              </a:spcAft>
              <a:buSzPts val="1000"/>
              <a:buFont typeface="Wingdings" panose="05000000000000000000" pitchFamily="2" charset="2"/>
              <a:buChar char="q"/>
              <a:tabLst>
                <a:tab pos="457200" algn="l"/>
              </a:tabLst>
            </a:pPr>
            <a:r>
              <a:rPr lang="en-US" dirty="0"/>
              <a:t> provide controls to verify the resultant quality.</a:t>
            </a:r>
          </a:p>
        </p:txBody>
      </p:sp>
    </p:spTree>
    <p:extLst>
      <p:ext uri="{BB962C8B-B14F-4D97-AF65-F5344CB8AC3E}">
        <p14:creationId xmlns:p14="http://schemas.microsoft.com/office/powerpoint/2010/main" val="369702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9627B29C3BCA544AB1938A8C0BF96D7" ma:contentTypeVersion="14" ma:contentTypeDescription="Create a new document." ma:contentTypeScope="" ma:versionID="999c329f68b7abb14eeee24f6adf246c">
  <xsd:schema xmlns:xsd="http://www.w3.org/2001/XMLSchema" xmlns:xs="http://www.w3.org/2001/XMLSchema" xmlns:p="http://schemas.microsoft.com/office/2006/metadata/properties" xmlns:ns3="b77421e8-f654-4633-8fda-74a35607f070" xmlns:ns4="7ee47b6b-8fda-42a5-b032-1b679b30c67f" targetNamespace="http://schemas.microsoft.com/office/2006/metadata/properties" ma:root="true" ma:fieldsID="3fc1378218f6d3b73c3fedf5a568b154" ns3:_="" ns4:_="">
    <xsd:import namespace="b77421e8-f654-4633-8fda-74a35607f070"/>
    <xsd:import namespace="7ee47b6b-8fda-42a5-b032-1b679b30c67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7421e8-f654-4633-8fda-74a35607f0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e47b6b-8fda-42a5-b032-1b679b30c67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8018AA1-AED5-40C5-B9C8-F14AD76BA630}">
  <ds:schemaRefs>
    <ds:schemaRef ds:uri="http://schemas.microsoft.com/sharepoint/v3/contenttype/forms"/>
  </ds:schemaRefs>
</ds:datastoreItem>
</file>

<file path=customXml/itemProps2.xml><?xml version="1.0" encoding="utf-8"?>
<ds:datastoreItem xmlns:ds="http://schemas.openxmlformats.org/officeDocument/2006/customXml" ds:itemID="{5CCDF83F-F543-4EAC-90E9-F55BEB744A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7421e8-f654-4633-8fda-74a35607f070"/>
    <ds:schemaRef ds:uri="7ee47b6b-8fda-42a5-b032-1b679b30c6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56E010-52F0-4B60-92EC-18F516CF9B5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7ee47b6b-8fda-42a5-b032-1b679b30c67f"/>
    <ds:schemaRef ds:uri="http://purl.org/dc/elements/1.1/"/>
    <ds:schemaRef ds:uri="http://schemas.microsoft.com/office/2006/metadata/properties"/>
    <ds:schemaRef ds:uri="b77421e8-f654-4633-8fda-74a35607f07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1190</TotalTime>
  <Words>1496</Words>
  <Application>Microsoft Macintosh PowerPoint</Application>
  <PresentationFormat>Widescreen</PresentationFormat>
  <Paragraphs>192</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Wingdings</vt:lpstr>
      <vt:lpstr>Office Theme</vt:lpstr>
      <vt:lpstr>Quality Management </vt:lpstr>
      <vt:lpstr>Quality Assurance and Quality Control </vt:lpstr>
      <vt:lpstr>Participants Affect Quality  </vt:lpstr>
      <vt:lpstr>Quality Role  </vt:lpstr>
      <vt:lpstr>Examples of Quality Assurance </vt:lpstr>
      <vt:lpstr>Examples of Quality Control</vt:lpstr>
      <vt:lpstr>QA/AC Workflow</vt:lpstr>
      <vt:lpstr>Effective quality planning and building QAA </vt:lpstr>
      <vt:lpstr>Housing’s Quality</vt:lpstr>
      <vt:lpstr>Continue</vt:lpstr>
      <vt:lpstr>Quality mini Audit</vt:lpstr>
      <vt:lpstr>Quality Audit</vt:lpstr>
      <vt:lpstr>Quality Audit</vt:lpstr>
      <vt:lpstr>Quality Audit</vt:lpstr>
      <vt:lpstr>QA Provisions, examples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Asset Management</dc:title>
  <dc:creator>Hossam Yaqoub</dc:creator>
  <cp:lastModifiedBy>Hossam Yaqoub</cp:lastModifiedBy>
  <cp:revision>6</cp:revision>
  <dcterms:created xsi:type="dcterms:W3CDTF">2022-02-15T16:57:11Z</dcterms:created>
  <dcterms:modified xsi:type="dcterms:W3CDTF">2023-01-13T20:06:24Z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0x010100B9627B29C3BCA544AB1938A8C0BF96D7</vt:lpwstr>
  </property>
</Properties>
</file>